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64" r:id="rId3"/>
    <p:sldId id="266" r:id="rId4"/>
    <p:sldId id="265" r:id="rId5"/>
    <p:sldId id="276" r:id="rId6"/>
    <p:sldId id="261" r:id="rId7"/>
    <p:sldId id="267" r:id="rId8"/>
    <p:sldId id="268" r:id="rId9"/>
    <p:sldId id="269" r:id="rId10"/>
    <p:sldId id="270" r:id="rId11"/>
    <p:sldId id="271" r:id="rId12"/>
    <p:sldId id="272" r:id="rId13"/>
    <p:sldId id="273" r:id="rId14"/>
    <p:sldId id="274" r:id="rId15"/>
    <p:sldId id="277" r:id="rId16"/>
    <p:sldId id="275" r:id="rId17"/>
    <p:sldId id="263" r:id="rId18"/>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A69DB-3D7D-46E2-88EB-A561575E37AD}" v="57" dt="2023-11-14T13:25:33.5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notesViewPr>
    <p:cSldViewPr snapToGrid="0"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libor Carević" userId="5bb221f6-fb52-4379-827e-fabd24d530fb" providerId="ADAL" clId="{558A69DB-3D7D-46E2-88EB-A561575E37AD}"/>
    <pc:docChg chg="undo redo custSel addSld delSld modSld">
      <pc:chgData name="Dalibor Carević" userId="5bb221f6-fb52-4379-827e-fabd24d530fb" providerId="ADAL" clId="{558A69DB-3D7D-46E2-88EB-A561575E37AD}" dt="2023-11-14T13:27:05.422" v="1276" actId="1076"/>
      <pc:docMkLst>
        <pc:docMk/>
      </pc:docMkLst>
      <pc:sldChg chg="modSp mod">
        <pc:chgData name="Dalibor Carević" userId="5bb221f6-fb52-4379-827e-fabd24d530fb" providerId="ADAL" clId="{558A69DB-3D7D-46E2-88EB-A561575E37AD}" dt="2023-11-14T10:44:55.330" v="1032" actId="403"/>
        <pc:sldMkLst>
          <pc:docMk/>
          <pc:sldMk cId="727427791" sldId="256"/>
        </pc:sldMkLst>
        <pc:spChg chg="mod">
          <ac:chgData name="Dalibor Carević" userId="5bb221f6-fb52-4379-827e-fabd24d530fb" providerId="ADAL" clId="{558A69DB-3D7D-46E2-88EB-A561575E37AD}" dt="2023-11-14T10:44:55.330" v="1032" actId="403"/>
          <ac:spMkLst>
            <pc:docMk/>
            <pc:sldMk cId="727427791" sldId="256"/>
            <ac:spMk id="2" creationId="{00000000-0000-0000-0000-000000000000}"/>
          </ac:spMkLst>
        </pc:spChg>
        <pc:spChg chg="mod">
          <ac:chgData name="Dalibor Carević" userId="5bb221f6-fb52-4379-827e-fabd24d530fb" providerId="ADAL" clId="{558A69DB-3D7D-46E2-88EB-A561575E37AD}" dt="2023-11-14T09:39:23.225" v="136" actId="27636"/>
          <ac:spMkLst>
            <pc:docMk/>
            <pc:sldMk cId="727427791" sldId="256"/>
            <ac:spMk id="3" creationId="{00000000-0000-0000-0000-000000000000}"/>
          </ac:spMkLst>
        </pc:spChg>
      </pc:sldChg>
      <pc:sldChg chg="addSp delSp modSp mod">
        <pc:chgData name="Dalibor Carević" userId="5bb221f6-fb52-4379-827e-fabd24d530fb" providerId="ADAL" clId="{558A69DB-3D7D-46E2-88EB-A561575E37AD}" dt="2023-11-14T10:20:00.577" v="745" actId="403"/>
        <pc:sldMkLst>
          <pc:docMk/>
          <pc:sldMk cId="2097953501" sldId="261"/>
        </pc:sldMkLst>
        <pc:spChg chg="add del mod">
          <ac:chgData name="Dalibor Carević" userId="5bb221f6-fb52-4379-827e-fabd24d530fb" providerId="ADAL" clId="{558A69DB-3D7D-46E2-88EB-A561575E37AD}" dt="2023-11-14T10:19:18.188" v="738" actId="478"/>
          <ac:spMkLst>
            <pc:docMk/>
            <pc:sldMk cId="2097953501" sldId="261"/>
            <ac:spMk id="3" creationId="{11AF7D6A-72EC-635D-7AAC-13E90BA4841D}"/>
          </ac:spMkLst>
        </pc:spChg>
        <pc:spChg chg="mod">
          <ac:chgData name="Dalibor Carević" userId="5bb221f6-fb52-4379-827e-fabd24d530fb" providerId="ADAL" clId="{558A69DB-3D7D-46E2-88EB-A561575E37AD}" dt="2023-11-14T10:16:39.933" v="734" actId="20577"/>
          <ac:spMkLst>
            <pc:docMk/>
            <pc:sldMk cId="2097953501" sldId="261"/>
            <ac:spMk id="4" creationId="{00000000-0000-0000-0000-000000000000}"/>
          </ac:spMkLst>
        </pc:spChg>
        <pc:spChg chg="del">
          <ac:chgData name="Dalibor Carević" userId="5bb221f6-fb52-4379-827e-fabd24d530fb" providerId="ADAL" clId="{558A69DB-3D7D-46E2-88EB-A561575E37AD}" dt="2023-11-14T10:09:33.791" v="671" actId="478"/>
          <ac:spMkLst>
            <pc:docMk/>
            <pc:sldMk cId="2097953501" sldId="261"/>
            <ac:spMk id="5" creationId="{00000000-0000-0000-0000-000000000000}"/>
          </ac:spMkLst>
        </pc:spChg>
        <pc:spChg chg="del mod">
          <ac:chgData name="Dalibor Carević" userId="5bb221f6-fb52-4379-827e-fabd24d530fb" providerId="ADAL" clId="{558A69DB-3D7D-46E2-88EB-A561575E37AD}" dt="2023-11-14T10:19:15.446" v="737" actId="478"/>
          <ac:spMkLst>
            <pc:docMk/>
            <pc:sldMk cId="2097953501" sldId="261"/>
            <ac:spMk id="6" creationId="{00000000-0000-0000-0000-000000000000}"/>
          </ac:spMkLst>
        </pc:spChg>
        <pc:spChg chg="del">
          <ac:chgData name="Dalibor Carević" userId="5bb221f6-fb52-4379-827e-fabd24d530fb" providerId="ADAL" clId="{558A69DB-3D7D-46E2-88EB-A561575E37AD}" dt="2023-11-14T10:09:29.247" v="670" actId="478"/>
          <ac:spMkLst>
            <pc:docMk/>
            <pc:sldMk cId="2097953501" sldId="261"/>
            <ac:spMk id="7" creationId="{00000000-0000-0000-0000-000000000000}"/>
          </ac:spMkLst>
        </pc:spChg>
        <pc:spChg chg="del mod">
          <ac:chgData name="Dalibor Carević" userId="5bb221f6-fb52-4379-827e-fabd24d530fb" providerId="ADAL" clId="{558A69DB-3D7D-46E2-88EB-A561575E37AD}" dt="2023-11-14T10:09:27.758" v="669" actId="478"/>
          <ac:spMkLst>
            <pc:docMk/>
            <pc:sldMk cId="2097953501" sldId="261"/>
            <ac:spMk id="8" creationId="{00000000-0000-0000-0000-000000000000}"/>
          </ac:spMkLst>
        </pc:spChg>
        <pc:graphicFrameChg chg="add del mod">
          <ac:chgData name="Dalibor Carević" userId="5bb221f6-fb52-4379-827e-fabd24d530fb" providerId="ADAL" clId="{558A69DB-3D7D-46E2-88EB-A561575E37AD}" dt="2023-11-14T10:19:28.765" v="740"/>
          <ac:graphicFrameMkLst>
            <pc:docMk/>
            <pc:sldMk cId="2097953501" sldId="261"/>
            <ac:graphicFrameMk id="9" creationId="{9695C52C-A98B-AA95-5375-1E08D479D3BC}"/>
          </ac:graphicFrameMkLst>
        </pc:graphicFrameChg>
        <pc:graphicFrameChg chg="add mod modGraphic">
          <ac:chgData name="Dalibor Carević" userId="5bb221f6-fb52-4379-827e-fabd24d530fb" providerId="ADAL" clId="{558A69DB-3D7D-46E2-88EB-A561575E37AD}" dt="2023-11-14T10:20:00.577" v="745" actId="403"/>
          <ac:graphicFrameMkLst>
            <pc:docMk/>
            <pc:sldMk cId="2097953501" sldId="261"/>
            <ac:graphicFrameMk id="10" creationId="{974EC8C4-38FF-A4CE-99B8-D4CA4FB016E6}"/>
          </ac:graphicFrameMkLst>
        </pc:graphicFrameChg>
      </pc:sldChg>
      <pc:sldChg chg="addSp modSp mod">
        <pc:chgData name="Dalibor Carević" userId="5bb221f6-fb52-4379-827e-fabd24d530fb" providerId="ADAL" clId="{558A69DB-3D7D-46E2-88EB-A561575E37AD}" dt="2023-11-14T10:37:36.343" v="988" actId="1076"/>
        <pc:sldMkLst>
          <pc:docMk/>
          <pc:sldMk cId="193466120" sldId="263"/>
        </pc:sldMkLst>
        <pc:spChg chg="add mod">
          <ac:chgData name="Dalibor Carević" userId="5bb221f6-fb52-4379-827e-fabd24d530fb" providerId="ADAL" clId="{558A69DB-3D7D-46E2-88EB-A561575E37AD}" dt="2023-11-14T10:37:36.343" v="988" actId="1076"/>
          <ac:spMkLst>
            <pc:docMk/>
            <pc:sldMk cId="193466120" sldId="263"/>
            <ac:spMk id="2" creationId="{2FE55A5B-EF6E-0A00-C4D3-26323D40BA56}"/>
          </ac:spMkLst>
        </pc:spChg>
      </pc:sldChg>
      <pc:sldChg chg="addSp delSp modSp mod">
        <pc:chgData name="Dalibor Carević" userId="5bb221f6-fb52-4379-827e-fabd24d530fb" providerId="ADAL" clId="{558A69DB-3D7D-46E2-88EB-A561575E37AD}" dt="2023-11-14T12:49:22.018" v="1133" actId="20577"/>
        <pc:sldMkLst>
          <pc:docMk/>
          <pc:sldMk cId="4030129020" sldId="264"/>
        </pc:sldMkLst>
        <pc:spChg chg="add del">
          <ac:chgData name="Dalibor Carević" userId="5bb221f6-fb52-4379-827e-fabd24d530fb" providerId="ADAL" clId="{558A69DB-3D7D-46E2-88EB-A561575E37AD}" dt="2023-11-14T09:53:22.966" v="427" actId="22"/>
          <ac:spMkLst>
            <pc:docMk/>
            <pc:sldMk cId="4030129020" sldId="264"/>
            <ac:spMk id="3" creationId="{634C4782-DA87-CA7B-4161-62CE6FF65E22}"/>
          </ac:spMkLst>
        </pc:spChg>
        <pc:spChg chg="mod">
          <ac:chgData name="Dalibor Carević" userId="5bb221f6-fb52-4379-827e-fabd24d530fb" providerId="ADAL" clId="{558A69DB-3D7D-46E2-88EB-A561575E37AD}" dt="2023-11-14T09:45:16.685" v="159" actId="20577"/>
          <ac:spMkLst>
            <pc:docMk/>
            <pc:sldMk cId="4030129020" sldId="264"/>
            <ac:spMk id="4" creationId="{00000000-0000-0000-0000-000000000000}"/>
          </ac:spMkLst>
        </pc:spChg>
        <pc:spChg chg="mod ord">
          <ac:chgData name="Dalibor Carević" userId="5bb221f6-fb52-4379-827e-fabd24d530fb" providerId="ADAL" clId="{558A69DB-3D7D-46E2-88EB-A561575E37AD}" dt="2023-11-14T12:49:22.018" v="1133" actId="20577"/>
          <ac:spMkLst>
            <pc:docMk/>
            <pc:sldMk cId="4030129020" sldId="264"/>
            <ac:spMk id="5" creationId="{00000000-0000-0000-0000-000000000000}"/>
          </ac:spMkLst>
        </pc:spChg>
        <pc:spChg chg="add mod">
          <ac:chgData name="Dalibor Carević" userId="5bb221f6-fb52-4379-827e-fabd24d530fb" providerId="ADAL" clId="{558A69DB-3D7D-46E2-88EB-A561575E37AD}" dt="2023-11-14T09:54:56.644" v="508" actId="1076"/>
          <ac:spMkLst>
            <pc:docMk/>
            <pc:sldMk cId="4030129020" sldId="264"/>
            <ac:spMk id="7" creationId="{6242F916-45CC-C992-D5BA-88F9136DF9F8}"/>
          </ac:spMkLst>
        </pc:spChg>
        <pc:picChg chg="add mod">
          <ac:chgData name="Dalibor Carević" userId="5bb221f6-fb52-4379-827e-fabd24d530fb" providerId="ADAL" clId="{558A69DB-3D7D-46E2-88EB-A561575E37AD}" dt="2023-11-14T10:45:45.229" v="1037" actId="1076"/>
          <ac:picMkLst>
            <pc:docMk/>
            <pc:sldMk cId="4030129020" sldId="264"/>
            <ac:picMk id="6" creationId="{78CF50EE-5472-7BCA-E76B-BCD6C3AE9BB9}"/>
          </ac:picMkLst>
        </pc:picChg>
      </pc:sldChg>
      <pc:sldChg chg="addSp modSp add mod">
        <pc:chgData name="Dalibor Carević" userId="5bb221f6-fb52-4379-827e-fabd24d530fb" providerId="ADAL" clId="{558A69DB-3D7D-46E2-88EB-A561575E37AD}" dt="2023-11-14T10:05:49.939" v="665" actId="1076"/>
        <pc:sldMkLst>
          <pc:docMk/>
          <pc:sldMk cId="2736430771" sldId="265"/>
        </pc:sldMkLst>
        <pc:spChg chg="mod">
          <ac:chgData name="Dalibor Carević" userId="5bb221f6-fb52-4379-827e-fabd24d530fb" providerId="ADAL" clId="{558A69DB-3D7D-46E2-88EB-A561575E37AD}" dt="2023-11-14T10:05:44.871" v="664" actId="20577"/>
          <ac:spMkLst>
            <pc:docMk/>
            <pc:sldMk cId="2736430771" sldId="265"/>
            <ac:spMk id="5" creationId="{00000000-0000-0000-0000-000000000000}"/>
          </ac:spMkLst>
        </pc:spChg>
        <pc:picChg chg="add mod">
          <ac:chgData name="Dalibor Carević" userId="5bb221f6-fb52-4379-827e-fabd24d530fb" providerId="ADAL" clId="{558A69DB-3D7D-46E2-88EB-A561575E37AD}" dt="2023-11-14T10:05:49.939" v="665" actId="1076"/>
          <ac:picMkLst>
            <pc:docMk/>
            <pc:sldMk cId="2736430771" sldId="265"/>
            <ac:picMk id="2" creationId="{F977E028-0217-52B9-68D3-C5B1113ABDC0}"/>
          </ac:picMkLst>
        </pc:picChg>
      </pc:sldChg>
      <pc:sldChg chg="addSp delSp modSp add mod">
        <pc:chgData name="Dalibor Carević" userId="5bb221f6-fb52-4379-827e-fabd24d530fb" providerId="ADAL" clId="{558A69DB-3D7D-46E2-88EB-A561575E37AD}" dt="2023-11-14T12:50:51.808" v="1157" actId="14100"/>
        <pc:sldMkLst>
          <pc:docMk/>
          <pc:sldMk cId="1340244738" sldId="266"/>
        </pc:sldMkLst>
        <pc:spChg chg="add del mod">
          <ac:chgData name="Dalibor Carević" userId="5bb221f6-fb52-4379-827e-fabd24d530fb" providerId="ADAL" clId="{558A69DB-3D7D-46E2-88EB-A561575E37AD}" dt="2023-11-14T09:58:02.914" v="579" actId="478"/>
          <ac:spMkLst>
            <pc:docMk/>
            <pc:sldMk cId="1340244738" sldId="266"/>
            <ac:spMk id="3" creationId="{D7F781A7-A536-2657-7011-E1120A8A2466}"/>
          </ac:spMkLst>
        </pc:spChg>
        <pc:spChg chg="mod">
          <ac:chgData name="Dalibor Carević" userId="5bb221f6-fb52-4379-827e-fabd24d530fb" providerId="ADAL" clId="{558A69DB-3D7D-46E2-88EB-A561575E37AD}" dt="2023-11-14T10:01:37.498" v="638" actId="1076"/>
          <ac:spMkLst>
            <pc:docMk/>
            <pc:sldMk cId="1340244738" sldId="266"/>
            <ac:spMk id="4" creationId="{00000000-0000-0000-0000-000000000000}"/>
          </ac:spMkLst>
        </pc:spChg>
        <pc:spChg chg="del">
          <ac:chgData name="Dalibor Carević" userId="5bb221f6-fb52-4379-827e-fabd24d530fb" providerId="ADAL" clId="{558A69DB-3D7D-46E2-88EB-A561575E37AD}" dt="2023-11-14T09:57:56.004" v="578" actId="478"/>
          <ac:spMkLst>
            <pc:docMk/>
            <pc:sldMk cId="1340244738" sldId="266"/>
            <ac:spMk id="5" creationId="{00000000-0000-0000-0000-000000000000}"/>
          </ac:spMkLst>
        </pc:spChg>
        <pc:spChg chg="mod">
          <ac:chgData name="Dalibor Carević" userId="5bb221f6-fb52-4379-827e-fabd24d530fb" providerId="ADAL" clId="{558A69DB-3D7D-46E2-88EB-A561575E37AD}" dt="2023-11-14T10:00:08.334" v="608" actId="1076"/>
          <ac:spMkLst>
            <pc:docMk/>
            <pc:sldMk cId="1340244738" sldId="266"/>
            <ac:spMk id="7" creationId="{6242F916-45CC-C992-D5BA-88F9136DF9F8}"/>
          </ac:spMkLst>
        </pc:spChg>
        <pc:spChg chg="add mod">
          <ac:chgData name="Dalibor Carević" userId="5bb221f6-fb52-4379-827e-fabd24d530fb" providerId="ADAL" clId="{558A69DB-3D7D-46E2-88EB-A561575E37AD}" dt="2023-11-14T12:50:51.808" v="1157" actId="14100"/>
          <ac:spMkLst>
            <pc:docMk/>
            <pc:sldMk cId="1340244738" sldId="266"/>
            <ac:spMk id="8" creationId="{7A0B9676-89DB-F97A-839B-744C893AF5A0}"/>
          </ac:spMkLst>
        </pc:spChg>
        <pc:picChg chg="del">
          <ac:chgData name="Dalibor Carević" userId="5bb221f6-fb52-4379-827e-fabd24d530fb" providerId="ADAL" clId="{558A69DB-3D7D-46E2-88EB-A561575E37AD}" dt="2023-11-14T09:58:34.650" v="600" actId="478"/>
          <ac:picMkLst>
            <pc:docMk/>
            <pc:sldMk cId="1340244738" sldId="266"/>
            <ac:picMk id="6" creationId="{78CF50EE-5472-7BCA-E76B-BCD6C3AE9BB9}"/>
          </ac:picMkLst>
        </pc:picChg>
        <pc:picChg chg="add mod ord">
          <ac:chgData name="Dalibor Carević" userId="5bb221f6-fb52-4379-827e-fabd24d530fb" providerId="ADAL" clId="{558A69DB-3D7D-46E2-88EB-A561575E37AD}" dt="2023-11-14T09:59:18.728" v="606" actId="167"/>
          <ac:picMkLst>
            <pc:docMk/>
            <pc:sldMk cId="1340244738" sldId="266"/>
            <ac:picMk id="9" creationId="{F7FADD2D-0554-7AD0-984F-010E9589B3C9}"/>
          </ac:picMkLst>
        </pc:picChg>
      </pc:sldChg>
      <pc:sldChg chg="addSp delSp modSp add mod">
        <pc:chgData name="Dalibor Carević" userId="5bb221f6-fb52-4379-827e-fabd24d530fb" providerId="ADAL" clId="{558A69DB-3D7D-46E2-88EB-A561575E37AD}" dt="2023-11-14T10:21:50.818" v="772" actId="1076"/>
        <pc:sldMkLst>
          <pc:docMk/>
          <pc:sldMk cId="3308591496" sldId="267"/>
        </pc:sldMkLst>
        <pc:graphicFrameChg chg="add mod modGraphic">
          <ac:chgData name="Dalibor Carević" userId="5bb221f6-fb52-4379-827e-fabd24d530fb" providerId="ADAL" clId="{558A69DB-3D7D-46E2-88EB-A561575E37AD}" dt="2023-11-14T10:21:50.818" v="772" actId="1076"/>
          <ac:graphicFrameMkLst>
            <pc:docMk/>
            <pc:sldMk cId="3308591496" sldId="267"/>
            <ac:graphicFrameMk id="2" creationId="{68198E4B-8437-D0BD-4355-E60BA3F54D6F}"/>
          </ac:graphicFrameMkLst>
        </pc:graphicFrameChg>
        <pc:graphicFrameChg chg="add del mod">
          <ac:chgData name="Dalibor Carević" userId="5bb221f6-fb52-4379-827e-fabd24d530fb" providerId="ADAL" clId="{558A69DB-3D7D-46E2-88EB-A561575E37AD}" dt="2023-11-14T10:21:01.605" v="756"/>
          <ac:graphicFrameMkLst>
            <pc:docMk/>
            <pc:sldMk cId="3308591496" sldId="267"/>
            <ac:graphicFrameMk id="3" creationId="{AC1FDE1E-2666-B239-F037-2220DF3AD945}"/>
          </ac:graphicFrameMkLst>
        </pc:graphicFrameChg>
        <pc:graphicFrameChg chg="del">
          <ac:chgData name="Dalibor Carević" userId="5bb221f6-fb52-4379-827e-fabd24d530fb" providerId="ADAL" clId="{558A69DB-3D7D-46E2-88EB-A561575E37AD}" dt="2023-11-14T10:20:13.637" v="747" actId="478"/>
          <ac:graphicFrameMkLst>
            <pc:docMk/>
            <pc:sldMk cId="3308591496" sldId="267"/>
            <ac:graphicFrameMk id="10" creationId="{974EC8C4-38FF-A4CE-99B8-D4CA4FB016E6}"/>
          </ac:graphicFrameMkLst>
        </pc:graphicFrameChg>
      </pc:sldChg>
      <pc:sldChg chg="addSp delSp modSp add mod">
        <pc:chgData name="Dalibor Carević" userId="5bb221f6-fb52-4379-827e-fabd24d530fb" providerId="ADAL" clId="{558A69DB-3D7D-46E2-88EB-A561575E37AD}" dt="2023-11-14T10:50:57.875" v="1045" actId="113"/>
        <pc:sldMkLst>
          <pc:docMk/>
          <pc:sldMk cId="3917951397" sldId="268"/>
        </pc:sldMkLst>
        <pc:graphicFrameChg chg="del">
          <ac:chgData name="Dalibor Carević" userId="5bb221f6-fb52-4379-827e-fabd24d530fb" providerId="ADAL" clId="{558A69DB-3D7D-46E2-88EB-A561575E37AD}" dt="2023-11-14T10:21:09.741" v="758" actId="478"/>
          <ac:graphicFrameMkLst>
            <pc:docMk/>
            <pc:sldMk cId="3917951397" sldId="268"/>
            <ac:graphicFrameMk id="2" creationId="{68198E4B-8437-D0BD-4355-E60BA3F54D6F}"/>
          </ac:graphicFrameMkLst>
        </pc:graphicFrameChg>
        <pc:graphicFrameChg chg="add mod modGraphic">
          <ac:chgData name="Dalibor Carević" userId="5bb221f6-fb52-4379-827e-fabd24d530fb" providerId="ADAL" clId="{558A69DB-3D7D-46E2-88EB-A561575E37AD}" dt="2023-11-14T10:50:57.875" v="1045" actId="113"/>
          <ac:graphicFrameMkLst>
            <pc:docMk/>
            <pc:sldMk cId="3917951397" sldId="268"/>
            <ac:graphicFrameMk id="3" creationId="{683315C8-3C6F-0EED-6B33-3DBFE5216A90}"/>
          </ac:graphicFrameMkLst>
        </pc:graphicFrameChg>
      </pc:sldChg>
      <pc:sldChg chg="addSp delSp modSp add mod">
        <pc:chgData name="Dalibor Carević" userId="5bb221f6-fb52-4379-827e-fabd24d530fb" providerId="ADAL" clId="{558A69DB-3D7D-46E2-88EB-A561575E37AD}" dt="2023-11-14T10:22:41.950" v="786" actId="1076"/>
        <pc:sldMkLst>
          <pc:docMk/>
          <pc:sldMk cId="4155023926" sldId="269"/>
        </pc:sldMkLst>
        <pc:graphicFrameChg chg="add del mod">
          <ac:chgData name="Dalibor Carević" userId="5bb221f6-fb52-4379-827e-fabd24d530fb" providerId="ADAL" clId="{558A69DB-3D7D-46E2-88EB-A561575E37AD}" dt="2023-11-14T10:22:27.716" v="780"/>
          <ac:graphicFrameMkLst>
            <pc:docMk/>
            <pc:sldMk cId="4155023926" sldId="269"/>
            <ac:graphicFrameMk id="2" creationId="{BD0514EE-133F-0A44-A4A1-F463339B00BC}"/>
          </ac:graphicFrameMkLst>
        </pc:graphicFrameChg>
        <pc:graphicFrameChg chg="del modGraphic">
          <ac:chgData name="Dalibor Carević" userId="5bb221f6-fb52-4379-827e-fabd24d530fb" providerId="ADAL" clId="{558A69DB-3D7D-46E2-88EB-A561575E37AD}" dt="2023-11-14T10:22:12.956" v="778" actId="478"/>
          <ac:graphicFrameMkLst>
            <pc:docMk/>
            <pc:sldMk cId="4155023926" sldId="269"/>
            <ac:graphicFrameMk id="3" creationId="{683315C8-3C6F-0EED-6B33-3DBFE5216A90}"/>
          </ac:graphicFrameMkLst>
        </pc:graphicFrameChg>
        <pc:graphicFrameChg chg="add mod modGraphic">
          <ac:chgData name="Dalibor Carević" userId="5bb221f6-fb52-4379-827e-fabd24d530fb" providerId="ADAL" clId="{558A69DB-3D7D-46E2-88EB-A561575E37AD}" dt="2023-11-14T10:22:41.950" v="786" actId="1076"/>
          <ac:graphicFrameMkLst>
            <pc:docMk/>
            <pc:sldMk cId="4155023926" sldId="269"/>
            <ac:graphicFrameMk id="5" creationId="{8096F694-C9AD-5612-E66C-3E77DC81D63F}"/>
          </ac:graphicFrameMkLst>
        </pc:graphicFrameChg>
      </pc:sldChg>
      <pc:sldChg chg="addSp delSp modSp add mod">
        <pc:chgData name="Dalibor Carević" userId="5bb221f6-fb52-4379-827e-fabd24d530fb" providerId="ADAL" clId="{558A69DB-3D7D-46E2-88EB-A561575E37AD}" dt="2023-11-14T10:52:22.238" v="1046" actId="404"/>
        <pc:sldMkLst>
          <pc:docMk/>
          <pc:sldMk cId="1320109520" sldId="270"/>
        </pc:sldMkLst>
        <pc:graphicFrameChg chg="add del mod">
          <ac:chgData name="Dalibor Carević" userId="5bb221f6-fb52-4379-827e-fabd24d530fb" providerId="ADAL" clId="{558A69DB-3D7D-46E2-88EB-A561575E37AD}" dt="2023-11-14T10:23:30.116" v="793"/>
          <ac:graphicFrameMkLst>
            <pc:docMk/>
            <pc:sldMk cId="1320109520" sldId="270"/>
            <ac:graphicFrameMk id="2" creationId="{1A4D71CC-5FE3-720A-F9D2-377F129198C5}"/>
          </ac:graphicFrameMkLst>
        </pc:graphicFrameChg>
        <pc:graphicFrameChg chg="add mod modGraphic">
          <ac:chgData name="Dalibor Carević" userId="5bb221f6-fb52-4379-827e-fabd24d530fb" providerId="ADAL" clId="{558A69DB-3D7D-46E2-88EB-A561575E37AD}" dt="2023-11-14T10:52:22.238" v="1046" actId="404"/>
          <ac:graphicFrameMkLst>
            <pc:docMk/>
            <pc:sldMk cId="1320109520" sldId="270"/>
            <ac:graphicFrameMk id="3" creationId="{8541A614-A608-0DF7-A2EF-95DA0AFD3BB9}"/>
          </ac:graphicFrameMkLst>
        </pc:graphicFrameChg>
        <pc:graphicFrameChg chg="del">
          <ac:chgData name="Dalibor Carević" userId="5bb221f6-fb52-4379-827e-fabd24d530fb" providerId="ADAL" clId="{558A69DB-3D7D-46E2-88EB-A561575E37AD}" dt="2023-11-14T10:23:13.844" v="788" actId="478"/>
          <ac:graphicFrameMkLst>
            <pc:docMk/>
            <pc:sldMk cId="1320109520" sldId="270"/>
            <ac:graphicFrameMk id="5" creationId="{8096F694-C9AD-5612-E66C-3E77DC81D63F}"/>
          </ac:graphicFrameMkLst>
        </pc:graphicFrameChg>
      </pc:sldChg>
      <pc:sldChg chg="addSp delSp modSp add mod">
        <pc:chgData name="Dalibor Carević" userId="5bb221f6-fb52-4379-827e-fabd24d530fb" providerId="ADAL" clId="{558A69DB-3D7D-46E2-88EB-A561575E37AD}" dt="2023-11-14T10:52:28.816" v="1047" actId="404"/>
        <pc:sldMkLst>
          <pc:docMk/>
          <pc:sldMk cId="299566824" sldId="271"/>
        </pc:sldMkLst>
        <pc:graphicFrameChg chg="add del mod">
          <ac:chgData name="Dalibor Carević" userId="5bb221f6-fb52-4379-827e-fabd24d530fb" providerId="ADAL" clId="{558A69DB-3D7D-46E2-88EB-A561575E37AD}" dt="2023-11-14T10:24:11.231" v="801"/>
          <ac:graphicFrameMkLst>
            <pc:docMk/>
            <pc:sldMk cId="299566824" sldId="271"/>
            <ac:graphicFrameMk id="2" creationId="{6C0EF3A2-44BE-8189-C090-DD20F81FDD0B}"/>
          </ac:graphicFrameMkLst>
        </pc:graphicFrameChg>
        <pc:graphicFrameChg chg="add mod modGraphic">
          <ac:chgData name="Dalibor Carević" userId="5bb221f6-fb52-4379-827e-fabd24d530fb" providerId="ADAL" clId="{558A69DB-3D7D-46E2-88EB-A561575E37AD}" dt="2023-11-14T10:52:28.816" v="1047" actId="404"/>
          <ac:graphicFrameMkLst>
            <pc:docMk/>
            <pc:sldMk cId="299566824" sldId="271"/>
            <ac:graphicFrameMk id="3" creationId="{99C6E95F-0E94-2E24-7A0E-E6EEA27AD350}"/>
          </ac:graphicFrameMkLst>
        </pc:graphicFrameChg>
      </pc:sldChg>
      <pc:sldChg chg="addSp modSp add mod">
        <pc:chgData name="Dalibor Carević" userId="5bb221f6-fb52-4379-827e-fabd24d530fb" providerId="ADAL" clId="{558A69DB-3D7D-46E2-88EB-A561575E37AD}" dt="2023-11-14T10:53:00.121" v="1048" actId="1076"/>
        <pc:sldMkLst>
          <pc:docMk/>
          <pc:sldMk cId="3069468564" sldId="272"/>
        </pc:sldMkLst>
        <pc:graphicFrameChg chg="add mod modGraphic">
          <ac:chgData name="Dalibor Carević" userId="5bb221f6-fb52-4379-827e-fabd24d530fb" providerId="ADAL" clId="{558A69DB-3D7D-46E2-88EB-A561575E37AD}" dt="2023-11-14T10:53:00.121" v="1048" actId="1076"/>
          <ac:graphicFrameMkLst>
            <pc:docMk/>
            <pc:sldMk cId="3069468564" sldId="272"/>
            <ac:graphicFrameMk id="2" creationId="{4867CD79-BDFC-68FA-4F97-299244C0CC22}"/>
          </ac:graphicFrameMkLst>
        </pc:graphicFrameChg>
      </pc:sldChg>
      <pc:sldChg chg="addSp delSp modSp add mod">
        <pc:chgData name="Dalibor Carević" userId="5bb221f6-fb52-4379-827e-fabd24d530fb" providerId="ADAL" clId="{558A69DB-3D7D-46E2-88EB-A561575E37AD}" dt="2023-11-14T10:30:44.797" v="874" actId="14100"/>
        <pc:sldMkLst>
          <pc:docMk/>
          <pc:sldMk cId="2195795218" sldId="273"/>
        </pc:sldMkLst>
        <pc:graphicFrameChg chg="add del mod">
          <ac:chgData name="Dalibor Carević" userId="5bb221f6-fb52-4379-827e-fabd24d530fb" providerId="ADAL" clId="{558A69DB-3D7D-46E2-88EB-A561575E37AD}" dt="2023-11-14T10:25:20.789" v="820"/>
          <ac:graphicFrameMkLst>
            <pc:docMk/>
            <pc:sldMk cId="2195795218" sldId="273"/>
            <ac:graphicFrameMk id="2" creationId="{2548A50B-C922-A32B-7389-8A8504956043}"/>
          </ac:graphicFrameMkLst>
        </pc:graphicFrameChg>
        <pc:graphicFrameChg chg="add mod modGraphic">
          <ac:chgData name="Dalibor Carević" userId="5bb221f6-fb52-4379-827e-fabd24d530fb" providerId="ADAL" clId="{558A69DB-3D7D-46E2-88EB-A561575E37AD}" dt="2023-11-14T10:30:44.797" v="874" actId="14100"/>
          <ac:graphicFrameMkLst>
            <pc:docMk/>
            <pc:sldMk cId="2195795218" sldId="273"/>
            <ac:graphicFrameMk id="3" creationId="{095F0D40-871C-182C-6D25-6CDA903DE932}"/>
          </ac:graphicFrameMkLst>
        </pc:graphicFrameChg>
      </pc:sldChg>
      <pc:sldChg chg="addSp delSp modSp add del mod">
        <pc:chgData name="Dalibor Carević" userId="5bb221f6-fb52-4379-827e-fabd24d530fb" providerId="ADAL" clId="{558A69DB-3D7D-46E2-88EB-A561575E37AD}" dt="2023-11-14T12:58:23.638" v="1158" actId="113"/>
        <pc:sldMkLst>
          <pc:docMk/>
          <pc:sldMk cId="3882014302" sldId="274"/>
        </pc:sldMkLst>
        <pc:graphicFrameChg chg="add del mod">
          <ac:chgData name="Dalibor Carević" userId="5bb221f6-fb52-4379-827e-fabd24d530fb" providerId="ADAL" clId="{558A69DB-3D7D-46E2-88EB-A561575E37AD}" dt="2023-11-14T10:26:48.652" v="834"/>
          <ac:graphicFrameMkLst>
            <pc:docMk/>
            <pc:sldMk cId="3882014302" sldId="274"/>
            <ac:graphicFrameMk id="2" creationId="{0FB444FE-1DCF-3F9A-EB26-B6AA374F7341}"/>
          </ac:graphicFrameMkLst>
        </pc:graphicFrameChg>
        <pc:graphicFrameChg chg="add del">
          <ac:chgData name="Dalibor Carević" userId="5bb221f6-fb52-4379-827e-fabd24d530fb" providerId="ADAL" clId="{558A69DB-3D7D-46E2-88EB-A561575E37AD}" dt="2023-11-14T10:30:45.172" v="876" actId="478"/>
          <ac:graphicFrameMkLst>
            <pc:docMk/>
            <pc:sldMk cId="3882014302" sldId="274"/>
            <ac:graphicFrameMk id="3" creationId="{095F0D40-871C-182C-6D25-6CDA903DE932}"/>
          </ac:graphicFrameMkLst>
        </pc:graphicFrameChg>
        <pc:graphicFrameChg chg="add del mod modGraphic">
          <ac:chgData name="Dalibor Carević" userId="5bb221f6-fb52-4379-827e-fabd24d530fb" providerId="ADAL" clId="{558A69DB-3D7D-46E2-88EB-A561575E37AD}" dt="2023-11-14T12:58:23.638" v="1158" actId="113"/>
          <ac:graphicFrameMkLst>
            <pc:docMk/>
            <pc:sldMk cId="3882014302" sldId="274"/>
            <ac:graphicFrameMk id="5" creationId="{FF2EE269-9649-E200-1D5A-1665AAF38129}"/>
          </ac:graphicFrameMkLst>
        </pc:graphicFrameChg>
      </pc:sldChg>
      <pc:sldChg chg="addSp delSp modSp add del mod">
        <pc:chgData name="Dalibor Carević" userId="5bb221f6-fb52-4379-827e-fabd24d530fb" providerId="ADAL" clId="{558A69DB-3D7D-46E2-88EB-A561575E37AD}" dt="2023-11-14T13:27:05.422" v="1276" actId="1076"/>
        <pc:sldMkLst>
          <pc:docMk/>
          <pc:sldMk cId="1872957813" sldId="275"/>
        </pc:sldMkLst>
        <pc:spChg chg="mod">
          <ac:chgData name="Dalibor Carević" userId="5bb221f6-fb52-4379-827e-fabd24d530fb" providerId="ADAL" clId="{558A69DB-3D7D-46E2-88EB-A561575E37AD}" dt="2023-11-14T13:04:07.382" v="1210" actId="20577"/>
          <ac:spMkLst>
            <pc:docMk/>
            <pc:sldMk cId="1872957813" sldId="275"/>
            <ac:spMk id="4" creationId="{00000000-0000-0000-0000-000000000000}"/>
          </ac:spMkLst>
        </pc:spChg>
        <pc:spChg chg="add mod">
          <ac:chgData name="Dalibor Carević" userId="5bb221f6-fb52-4379-827e-fabd24d530fb" providerId="ADAL" clId="{558A69DB-3D7D-46E2-88EB-A561575E37AD}" dt="2023-11-14T13:05:53.729" v="1254" actId="1076"/>
          <ac:spMkLst>
            <pc:docMk/>
            <pc:sldMk cId="1872957813" sldId="275"/>
            <ac:spMk id="8" creationId="{178C29F0-F9FF-78A8-1609-34A057327BF6}"/>
          </ac:spMkLst>
        </pc:spChg>
        <pc:graphicFrameChg chg="add del mod">
          <ac:chgData name="Dalibor Carević" userId="5bb221f6-fb52-4379-827e-fabd24d530fb" providerId="ADAL" clId="{558A69DB-3D7D-46E2-88EB-A561575E37AD}" dt="2023-11-14T10:27:49.187" v="845"/>
          <ac:graphicFrameMkLst>
            <pc:docMk/>
            <pc:sldMk cId="1872957813" sldId="275"/>
            <ac:graphicFrameMk id="2" creationId="{4E7D625C-1171-4CBC-AE07-8720A780E5E9}"/>
          </ac:graphicFrameMkLst>
        </pc:graphicFrameChg>
        <pc:graphicFrameChg chg="add del mod">
          <ac:chgData name="Dalibor Carević" userId="5bb221f6-fb52-4379-827e-fabd24d530fb" providerId="ADAL" clId="{558A69DB-3D7D-46E2-88EB-A561575E37AD}" dt="2023-11-14T13:00:39.167" v="1163" actId="478"/>
          <ac:graphicFrameMkLst>
            <pc:docMk/>
            <pc:sldMk cId="1872957813" sldId="275"/>
            <ac:graphicFrameMk id="2" creationId="{9F098B1E-BCDD-48A2-35D6-F7044D5F30BB}"/>
          </ac:graphicFrameMkLst>
        </pc:graphicFrameChg>
        <pc:graphicFrameChg chg="add del mod modGraphic">
          <ac:chgData name="Dalibor Carević" userId="5bb221f6-fb52-4379-827e-fabd24d530fb" providerId="ADAL" clId="{558A69DB-3D7D-46E2-88EB-A561575E37AD}" dt="2023-11-14T13:00:11.920" v="1160" actId="478"/>
          <ac:graphicFrameMkLst>
            <pc:docMk/>
            <pc:sldMk cId="1872957813" sldId="275"/>
            <ac:graphicFrameMk id="3" creationId="{4BE83557-446B-C16B-89A3-833547A4C8C0}"/>
          </ac:graphicFrameMkLst>
        </pc:graphicFrameChg>
        <pc:graphicFrameChg chg="add del mod">
          <ac:chgData name="Dalibor Carević" userId="5bb221f6-fb52-4379-827e-fabd24d530fb" providerId="ADAL" clId="{558A69DB-3D7D-46E2-88EB-A561575E37AD}" dt="2023-11-14T13:03:37.976" v="1165"/>
          <ac:graphicFrameMkLst>
            <pc:docMk/>
            <pc:sldMk cId="1872957813" sldId="275"/>
            <ac:graphicFrameMk id="5" creationId="{E22D24F5-A636-A3E1-799C-CAFF0F658386}"/>
          </ac:graphicFrameMkLst>
        </pc:graphicFrameChg>
        <pc:graphicFrameChg chg="add del">
          <ac:chgData name="Dalibor Carević" userId="5bb221f6-fb52-4379-827e-fabd24d530fb" providerId="ADAL" clId="{558A69DB-3D7D-46E2-88EB-A561575E37AD}" dt="2023-11-14T10:30:46.601" v="885" actId="478"/>
          <ac:graphicFrameMkLst>
            <pc:docMk/>
            <pc:sldMk cId="1872957813" sldId="275"/>
            <ac:graphicFrameMk id="5" creationId="{FF2EE269-9649-E200-1D5A-1665AAF38129}"/>
          </ac:graphicFrameMkLst>
        </pc:graphicFrameChg>
        <pc:graphicFrameChg chg="add del mod modGraphic">
          <ac:chgData name="Dalibor Carević" userId="5bb221f6-fb52-4379-827e-fabd24d530fb" providerId="ADAL" clId="{558A69DB-3D7D-46E2-88EB-A561575E37AD}" dt="2023-11-14T13:25:28.401" v="1255" actId="478"/>
          <ac:graphicFrameMkLst>
            <pc:docMk/>
            <pc:sldMk cId="1872957813" sldId="275"/>
            <ac:graphicFrameMk id="6" creationId="{B570F2F3-9E60-C2C7-AF97-3FF0AA003A0E}"/>
          </ac:graphicFrameMkLst>
        </pc:graphicFrameChg>
        <pc:graphicFrameChg chg="add mod modGraphic">
          <ac:chgData name="Dalibor Carević" userId="5bb221f6-fb52-4379-827e-fabd24d530fb" providerId="ADAL" clId="{558A69DB-3D7D-46E2-88EB-A561575E37AD}" dt="2023-11-14T13:27:05.422" v="1276" actId="1076"/>
          <ac:graphicFrameMkLst>
            <pc:docMk/>
            <pc:sldMk cId="1872957813" sldId="275"/>
            <ac:graphicFrameMk id="9" creationId="{5CE45002-5F5D-42DD-8D1B-BED9FFFB97D1}"/>
          </ac:graphicFrameMkLst>
        </pc:graphicFrameChg>
      </pc:sldChg>
      <pc:sldChg chg="addSp delSp modSp new mod">
        <pc:chgData name="Dalibor Carević" userId="5bb221f6-fb52-4379-827e-fabd24d530fb" providerId="ADAL" clId="{558A69DB-3D7D-46E2-88EB-A561575E37AD}" dt="2023-11-14T10:37:10.779" v="969"/>
        <pc:sldMkLst>
          <pc:docMk/>
          <pc:sldMk cId="1180144255" sldId="276"/>
        </pc:sldMkLst>
        <pc:spChg chg="del">
          <ac:chgData name="Dalibor Carević" userId="5bb221f6-fb52-4379-827e-fabd24d530fb" providerId="ADAL" clId="{558A69DB-3D7D-46E2-88EB-A561575E37AD}" dt="2023-11-14T10:37:10.779" v="969"/>
          <ac:spMkLst>
            <pc:docMk/>
            <pc:sldMk cId="1180144255" sldId="276"/>
            <ac:spMk id="2" creationId="{71CFF885-684C-BEED-B1B1-D91BD7C430DE}"/>
          </ac:spMkLst>
        </pc:spChg>
        <pc:spChg chg="mod">
          <ac:chgData name="Dalibor Carević" userId="5bb221f6-fb52-4379-827e-fabd24d530fb" providerId="ADAL" clId="{558A69DB-3D7D-46E2-88EB-A561575E37AD}" dt="2023-11-14T10:37:01.658" v="968" actId="27636"/>
          <ac:spMkLst>
            <pc:docMk/>
            <pc:sldMk cId="1180144255" sldId="276"/>
            <ac:spMk id="3" creationId="{EF5856F7-E1E3-7F86-E8C4-827C77F6E70C}"/>
          </ac:spMkLst>
        </pc:spChg>
        <pc:spChg chg="add mod">
          <ac:chgData name="Dalibor Carević" userId="5bb221f6-fb52-4379-827e-fabd24d530fb" providerId="ADAL" clId="{558A69DB-3D7D-46E2-88EB-A561575E37AD}" dt="2023-11-14T10:37:10.779" v="969"/>
          <ac:spMkLst>
            <pc:docMk/>
            <pc:sldMk cId="1180144255" sldId="276"/>
            <ac:spMk id="4" creationId="{AE842F32-17C5-4565-99FE-7A94E952A2BA}"/>
          </ac:spMkLst>
        </pc:spChg>
      </pc:sldChg>
      <pc:sldChg chg="add">
        <pc:chgData name="Dalibor Carević" userId="5bb221f6-fb52-4379-827e-fabd24d530fb" providerId="ADAL" clId="{558A69DB-3D7D-46E2-88EB-A561575E37AD}" dt="2023-11-14T13:00:08.108" v="1159"/>
        <pc:sldMkLst>
          <pc:docMk/>
          <pc:sldMk cId="2478768997" sldId="277"/>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0C2305-3DE4-46A9-9646-80BEAF2377F4}" type="datetimeFigureOut">
              <a:rPr lang="hr-HR" smtClean="0"/>
              <a:t>15.11.2023.</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C14B9F-B354-4A56-98A5-173CFB7DF845}" type="slidenum">
              <a:rPr lang="hr-HR" smtClean="0"/>
              <a:t>‹#›</a:t>
            </a:fld>
            <a:endParaRPr lang="hr-HR"/>
          </a:p>
        </p:txBody>
      </p:sp>
    </p:spTree>
    <p:extLst>
      <p:ext uri="{BB962C8B-B14F-4D97-AF65-F5344CB8AC3E}">
        <p14:creationId xmlns:p14="http://schemas.microsoft.com/office/powerpoint/2010/main" val="12641179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3FFB86-6736-4F99-AA90-22B2728275F2}" type="datetimeFigureOut">
              <a:rPr lang="hr-HR" smtClean="0"/>
              <a:t>15.11.2023.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44DC43-EAEA-4E84-9104-B61642BC78F0}" type="slidenum">
              <a:rPr lang="hr-HR" smtClean="0"/>
              <a:t>‹#›</a:t>
            </a:fld>
            <a:endParaRPr lang="hr-HR"/>
          </a:p>
        </p:txBody>
      </p:sp>
    </p:spTree>
    <p:extLst>
      <p:ext uri="{BB962C8B-B14F-4D97-AF65-F5344CB8AC3E}">
        <p14:creationId xmlns:p14="http://schemas.microsoft.com/office/powerpoint/2010/main" val="4141509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5766" y="2433638"/>
            <a:ext cx="9660467" cy="1197505"/>
          </a:xfrm>
        </p:spPr>
        <p:txBody>
          <a:bodyPr anchor="b"/>
          <a:lstStyle>
            <a:lvl1pPr algn="ctr">
              <a:defRPr sz="6000"/>
            </a:lvl1pPr>
          </a:lstStyle>
          <a:p>
            <a:r>
              <a:rPr lang="en-US" dirty="0"/>
              <a:t>Click to edit Master title style</a:t>
            </a:r>
            <a:endParaRPr lang="hr-HR" dirty="0"/>
          </a:p>
        </p:txBody>
      </p:sp>
      <p:sp>
        <p:nvSpPr>
          <p:cNvPr id="3" name="Subtitle 2"/>
          <p:cNvSpPr>
            <a:spLocks noGrp="1"/>
          </p:cNvSpPr>
          <p:nvPr>
            <p:ph type="subTitle" idx="1"/>
          </p:nvPr>
        </p:nvSpPr>
        <p:spPr>
          <a:xfrm>
            <a:off x="1265766" y="3631143"/>
            <a:ext cx="9660467"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hr-HR"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7122" y="147515"/>
            <a:ext cx="1669112" cy="1669112"/>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83295" y="120209"/>
            <a:ext cx="2016766" cy="2016766"/>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056467" y="5578059"/>
            <a:ext cx="5899828" cy="1126484"/>
          </a:xfrm>
          <a:prstGeom prst="rect">
            <a:avLst/>
          </a:prstGeom>
        </p:spPr>
      </p:pic>
    </p:spTree>
    <p:extLst>
      <p:ext uri="{BB962C8B-B14F-4D97-AF65-F5344CB8AC3E}">
        <p14:creationId xmlns:p14="http://schemas.microsoft.com/office/powerpoint/2010/main" val="37539055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98850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90894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5604933"/>
            <a:ext cx="12192000" cy="1253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61444" y="2183705"/>
            <a:ext cx="1669112" cy="1669112"/>
          </a:xfrm>
          <a:prstGeom prst="rect">
            <a:avLst/>
          </a:prstGeom>
        </p:spPr>
      </p:pic>
      <p:pic>
        <p:nvPicPr>
          <p:cNvPr id="5" name="Picture 4"/>
          <p:cNvPicPr>
            <a:picLocks noChangeAspect="1"/>
          </p:cNvPicPr>
          <p:nvPr userDrawn="1"/>
        </p:nvPicPr>
        <p:blipFill rotWithShape="1">
          <a:blip r:embed="rId4" cstate="print">
            <a:extLst>
              <a:ext uri="{28A0092B-C50C-407E-A947-70E740481C1C}">
                <a14:useLocalDpi xmlns:a14="http://schemas.microsoft.com/office/drawing/2010/main" val="0"/>
              </a:ext>
            </a:extLst>
          </a:blip>
          <a:srcRect l="5209" t="65053" r="3463"/>
          <a:stretch/>
        </p:blipFill>
        <p:spPr>
          <a:xfrm>
            <a:off x="365076" y="5604933"/>
            <a:ext cx="11461848" cy="1228316"/>
          </a:xfrm>
          <a:prstGeom prst="rect">
            <a:avLst/>
          </a:prstGeom>
        </p:spPr>
      </p:pic>
    </p:spTree>
    <p:extLst>
      <p:ext uri="{BB962C8B-B14F-4D97-AF65-F5344CB8AC3E}">
        <p14:creationId xmlns:p14="http://schemas.microsoft.com/office/powerpoint/2010/main" val="7189470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hr-H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65010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7" r:id="rId4"/>
  </p:sldLayoutIdLst>
  <p:txStyles>
    <p:titleStyle>
      <a:lvl1pPr algn="l" defTabSz="914400" rtl="0" eaLnBrk="1" latinLnBrk="0" hangingPunct="1">
        <a:lnSpc>
          <a:spcPct val="90000"/>
        </a:lnSpc>
        <a:spcBef>
          <a:spcPct val="0"/>
        </a:spcBef>
        <a:buNone/>
        <a:defRPr sz="4800" kern="1200">
          <a:solidFill>
            <a:schemeClr val="tx1"/>
          </a:solidFill>
          <a:latin typeface="Akzidenz Grotesk CE Roman" panose="000004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kzidenz Grotesk CE Roman" panose="000004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kzidenz Grotesk Light" panose="020B03040202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kzidenz Grotesk Light" panose="020B03040202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5765" y="2459299"/>
            <a:ext cx="9660467" cy="1197505"/>
          </a:xfrm>
        </p:spPr>
        <p:txBody>
          <a:bodyPr>
            <a:noAutofit/>
          </a:bodyPr>
          <a:lstStyle/>
          <a:p>
            <a:r>
              <a:rPr lang="pl-PL" sz="4000" dirty="0"/>
              <a:t>PROCJENA POTRESNOG RIZIKA </a:t>
            </a:r>
            <a:br>
              <a:rPr lang="pl-PL" sz="4000" dirty="0"/>
            </a:br>
            <a:r>
              <a:rPr lang="pl-PL" sz="4000" dirty="0"/>
              <a:t>ZA GRAD ZAGREB</a:t>
            </a:r>
            <a:br>
              <a:rPr lang="pl-PL" sz="4000" dirty="0"/>
            </a:br>
            <a:r>
              <a:rPr lang="pl-PL" sz="4000" dirty="0"/>
              <a:t>Definiranje potresnog hazarda</a:t>
            </a:r>
            <a:br>
              <a:rPr lang="pl-PL" sz="4000" dirty="0"/>
            </a:br>
            <a:r>
              <a:rPr lang="pl-PL" sz="4000" dirty="0"/>
              <a:t>HIDROTENIČKE GRAĐEVINE </a:t>
            </a:r>
            <a:br>
              <a:rPr lang="pl-PL" sz="4000" dirty="0"/>
            </a:br>
            <a:endParaRPr lang="hr-HR" sz="4000" dirty="0"/>
          </a:p>
        </p:txBody>
      </p:sp>
      <p:sp>
        <p:nvSpPr>
          <p:cNvPr id="3" name="Subtitle 2"/>
          <p:cNvSpPr>
            <a:spLocks noGrp="1"/>
          </p:cNvSpPr>
          <p:nvPr>
            <p:ph type="subTitle" idx="1"/>
          </p:nvPr>
        </p:nvSpPr>
        <p:spPr>
          <a:xfrm>
            <a:off x="1945180" y="3233651"/>
            <a:ext cx="8069272" cy="2335876"/>
          </a:xfrm>
        </p:spPr>
        <p:txBody>
          <a:bodyPr>
            <a:normAutofit fontScale="92500" lnSpcReduction="20000"/>
          </a:bodyPr>
          <a:lstStyle/>
          <a:p>
            <a:pPr algn="ctr"/>
            <a:r>
              <a:rPr lang="hr-HR" sz="3300" dirty="0">
                <a:effectLst/>
                <a:latin typeface="Times New Roman" panose="02020603050405020304" pitchFamily="18" charset="0"/>
                <a:ea typeface="Times New Roman" panose="02020603050405020304" pitchFamily="18" charset="0"/>
                <a:cs typeface="Times New Roman" panose="02020603050405020304" pitchFamily="18" charset="0"/>
              </a:rPr>
              <a:t>Građevinski fakultet Sveučilišta u Zagrebu</a:t>
            </a:r>
          </a:p>
          <a:p>
            <a:pPr algn="l"/>
            <a:r>
              <a:rPr lang="hr-HR" sz="1800" dirty="0">
                <a:effectLst/>
                <a:latin typeface="Times New Roman" panose="02020603050405020304" pitchFamily="18" charset="0"/>
                <a:ea typeface="Times New Roman" panose="02020603050405020304" pitchFamily="18" charset="0"/>
                <a:cs typeface="Times New Roman" panose="02020603050405020304" pitchFamily="18" charset="0"/>
              </a:rPr>
              <a:t>Voditelj studije:		izv. prof. dr.sc. Dalibor Carević, dipl. ing. </a:t>
            </a:r>
            <a:r>
              <a:rPr lang="hr-HR" sz="1800" dirty="0" err="1">
                <a:effectLst/>
                <a:latin typeface="Times New Roman" panose="02020603050405020304" pitchFamily="18" charset="0"/>
                <a:ea typeface="Times New Roman" panose="02020603050405020304" pitchFamily="18" charset="0"/>
                <a:cs typeface="Times New Roman" panose="02020603050405020304" pitchFamily="18" charset="0"/>
              </a:rPr>
              <a:t>građ</a:t>
            </a:r>
            <a:r>
              <a:rPr lang="hr-HR" sz="18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a:r>
              <a:rPr lang="hr-HR" sz="1800" dirty="0">
                <a:effectLst/>
                <a:latin typeface="Times" panose="02020603050405020304" pitchFamily="18" charset="0"/>
                <a:ea typeface="Times New Roman" panose="02020603050405020304" pitchFamily="18" charset="0"/>
                <a:cs typeface="Times New Roman" panose="02020603050405020304" pitchFamily="18" charset="0"/>
              </a:rPr>
              <a:t>Suradnici:			doc.dr.sc. Damjan Bujak, dipl. ing. </a:t>
            </a:r>
            <a:r>
              <a:rPr lang="hr-HR" sz="1800" dirty="0" err="1">
                <a:effectLst/>
                <a:latin typeface="Times" panose="02020603050405020304" pitchFamily="18" charset="0"/>
                <a:ea typeface="Times New Roman" panose="02020603050405020304" pitchFamily="18" charset="0"/>
                <a:cs typeface="Times New Roman" panose="02020603050405020304" pitchFamily="18" charset="0"/>
              </a:rPr>
              <a:t>građ</a:t>
            </a:r>
            <a:r>
              <a:rPr lang="hr-HR" sz="1800" dirty="0">
                <a:effectLst/>
                <a:latin typeface="Times" panose="02020603050405020304" pitchFamily="18" charset="0"/>
                <a:ea typeface="Times New Roman" panose="02020603050405020304" pitchFamily="18" charset="0"/>
                <a:cs typeface="Times New Roman" panose="02020603050405020304" pitchFamily="18" charset="0"/>
              </a:rPr>
              <a:t>.</a:t>
            </a:r>
          </a:p>
          <a:p>
            <a:pPr algn="l"/>
            <a:r>
              <a:rPr lang="hr-HR" sz="1800" dirty="0">
                <a:effectLst/>
                <a:latin typeface="Times" panose="02020603050405020304" pitchFamily="18" charset="0"/>
                <a:ea typeface="Times New Roman" panose="02020603050405020304" pitchFamily="18" charset="0"/>
                <a:cs typeface="Times New Roman" panose="02020603050405020304" pitchFamily="18" charset="0"/>
              </a:rPr>
              <a:t>			izv. prof. dr.sc. Ivan Halkijević, dipl. ing. </a:t>
            </a:r>
            <a:r>
              <a:rPr lang="hr-HR" sz="1800" dirty="0" err="1">
                <a:effectLst/>
                <a:latin typeface="Times" panose="02020603050405020304" pitchFamily="18" charset="0"/>
                <a:ea typeface="Times New Roman" panose="02020603050405020304" pitchFamily="18" charset="0"/>
                <a:cs typeface="Times New Roman" panose="02020603050405020304" pitchFamily="18" charset="0"/>
              </a:rPr>
              <a:t>građ</a:t>
            </a:r>
            <a:r>
              <a:rPr lang="hr-HR" sz="1800" dirty="0">
                <a:effectLst/>
                <a:latin typeface="Times" panose="02020603050405020304" pitchFamily="18" charset="0"/>
                <a:ea typeface="Times New Roman" panose="02020603050405020304" pitchFamily="18" charset="0"/>
                <a:cs typeface="Times New Roman" panose="02020603050405020304" pitchFamily="18" charset="0"/>
              </a:rPr>
              <a:t>.</a:t>
            </a:r>
          </a:p>
          <a:p>
            <a:pPr algn="l"/>
            <a:r>
              <a:rPr lang="hr-HR" sz="1800" dirty="0">
                <a:effectLst/>
                <a:latin typeface="Times" panose="02020603050405020304" pitchFamily="18" charset="0"/>
                <a:ea typeface="Times New Roman" panose="02020603050405020304" pitchFamily="18" charset="0"/>
                <a:cs typeface="Times New Roman" panose="02020603050405020304" pitchFamily="18" charset="0"/>
              </a:rPr>
              <a:t>			izv. prof. dr.sc. Dražen Vouk, dipl. ing. </a:t>
            </a:r>
            <a:r>
              <a:rPr lang="hr-HR" sz="1800" dirty="0" err="1">
                <a:effectLst/>
                <a:latin typeface="Times" panose="02020603050405020304" pitchFamily="18" charset="0"/>
                <a:ea typeface="Times New Roman" panose="02020603050405020304" pitchFamily="18" charset="0"/>
                <a:cs typeface="Times New Roman" panose="02020603050405020304" pitchFamily="18" charset="0"/>
              </a:rPr>
              <a:t>građ</a:t>
            </a:r>
            <a:r>
              <a:rPr lang="hr-HR" sz="1800" dirty="0">
                <a:effectLst/>
                <a:latin typeface="Times" panose="02020603050405020304" pitchFamily="18" charset="0"/>
                <a:ea typeface="Times New Roman" panose="02020603050405020304" pitchFamily="18" charset="0"/>
                <a:cs typeface="Times New Roman" panose="02020603050405020304" pitchFamily="18" charset="0"/>
              </a:rPr>
              <a:t>.</a:t>
            </a:r>
          </a:p>
          <a:p>
            <a:pPr algn="l"/>
            <a:r>
              <a:rPr lang="hr-HR" sz="1800" dirty="0">
                <a:effectLst/>
                <a:latin typeface="Times" panose="02020603050405020304" pitchFamily="18" charset="0"/>
                <a:ea typeface="Times New Roman" panose="02020603050405020304" pitchFamily="18" charset="0"/>
                <a:cs typeface="Times New Roman" panose="02020603050405020304" pitchFamily="18" charset="0"/>
              </a:rPr>
              <a:t>			izv. prof. dr.sc. Mario Bačić, dipl. ing. </a:t>
            </a:r>
            <a:r>
              <a:rPr lang="hr-HR" sz="1800" dirty="0" err="1">
                <a:effectLst/>
                <a:latin typeface="Times" panose="02020603050405020304" pitchFamily="18" charset="0"/>
                <a:ea typeface="Times New Roman" panose="02020603050405020304" pitchFamily="18" charset="0"/>
                <a:cs typeface="Times New Roman" panose="02020603050405020304" pitchFamily="18" charset="0"/>
              </a:rPr>
              <a:t>građ</a:t>
            </a:r>
            <a:r>
              <a:rPr lang="hr-HR" sz="1800" dirty="0">
                <a:effectLst/>
                <a:latin typeface="Times" panose="02020603050405020304" pitchFamily="18" charset="0"/>
                <a:ea typeface="Times New Roman" panose="02020603050405020304" pitchFamily="18" charset="0"/>
                <a:cs typeface="Times New Roman" panose="02020603050405020304" pitchFamily="18" charset="0"/>
              </a:rPr>
              <a:t>.</a:t>
            </a:r>
          </a:p>
          <a:p>
            <a:pPr algn="l"/>
            <a:r>
              <a:rPr lang="hr-HR" sz="1800" dirty="0">
                <a:effectLst/>
                <a:latin typeface="Times" panose="02020603050405020304" pitchFamily="18" charset="0"/>
                <a:ea typeface="Times New Roman" panose="02020603050405020304" pitchFamily="18" charset="0"/>
                <a:cs typeface="Times New Roman" panose="02020603050405020304" pitchFamily="18" charset="0"/>
              </a:rPr>
              <a:t>			Hanna Miličević, </a:t>
            </a:r>
            <a:r>
              <a:rPr lang="hr-HR" sz="1800" dirty="0" err="1">
                <a:effectLst/>
                <a:latin typeface="Times" panose="02020603050405020304" pitchFamily="18" charset="0"/>
                <a:ea typeface="Times New Roman" panose="02020603050405020304" pitchFamily="18" charset="0"/>
                <a:cs typeface="Times New Roman" panose="02020603050405020304" pitchFamily="18" charset="0"/>
              </a:rPr>
              <a:t>mag.ing.aedif</a:t>
            </a:r>
            <a:r>
              <a:rPr lang="hr-HR" sz="1800" dirty="0">
                <a:effectLst/>
                <a:latin typeface="Times" panose="02020603050405020304" pitchFamily="18" charset="0"/>
                <a:ea typeface="Times New Roman" panose="02020603050405020304" pitchFamily="18" charset="0"/>
                <a:cs typeface="Times New Roman" panose="02020603050405020304" pitchFamily="18" charset="0"/>
              </a:rPr>
              <a:t>.</a:t>
            </a:r>
          </a:p>
          <a:p>
            <a:pPr algn="l"/>
            <a:endParaRPr lang="hr-HR" sz="1800" dirty="0">
              <a:effectLst/>
              <a:latin typeface="Times" panose="02020603050405020304" pitchFamily="18" charset="0"/>
              <a:ea typeface="Times New Roman" panose="02020603050405020304" pitchFamily="18" charset="0"/>
              <a:cs typeface="Times New Roman" panose="02020603050405020304" pitchFamily="18" charset="0"/>
            </a:endParaRPr>
          </a:p>
          <a:p>
            <a:pPr algn="l"/>
            <a:endParaRPr lang="hr-HR" dirty="0"/>
          </a:p>
        </p:txBody>
      </p:sp>
    </p:spTree>
    <p:extLst>
      <p:ext uri="{BB962C8B-B14F-4D97-AF65-F5344CB8AC3E}">
        <p14:creationId xmlns:p14="http://schemas.microsoft.com/office/powerpoint/2010/main" val="727427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3" name="Table 2">
            <a:extLst>
              <a:ext uri="{FF2B5EF4-FFF2-40B4-BE49-F238E27FC236}">
                <a16:creationId xmlns:a16="http://schemas.microsoft.com/office/drawing/2014/main" id="{8541A614-A608-0DF7-A2EF-95DA0AFD3BB9}"/>
              </a:ext>
            </a:extLst>
          </p:cNvPr>
          <p:cNvGraphicFramePr>
            <a:graphicFrameLocks noGrp="1"/>
          </p:cNvGraphicFramePr>
          <p:nvPr>
            <p:extLst>
              <p:ext uri="{D42A27DB-BD31-4B8C-83A1-F6EECF244321}">
                <p14:modId xmlns:p14="http://schemas.microsoft.com/office/powerpoint/2010/main" val="3988679174"/>
              </p:ext>
            </p:extLst>
          </p:nvPr>
        </p:nvGraphicFramePr>
        <p:xfrm>
          <a:off x="838200" y="1995964"/>
          <a:ext cx="10515601" cy="4010660"/>
        </p:xfrm>
        <a:graphic>
          <a:graphicData uri="http://schemas.openxmlformats.org/drawingml/2006/table">
            <a:tbl>
              <a:tblPr firstRow="1" firstCol="1" bandRow="1"/>
              <a:tblGrid>
                <a:gridCol w="3332008">
                  <a:extLst>
                    <a:ext uri="{9D8B030D-6E8A-4147-A177-3AD203B41FA5}">
                      <a16:colId xmlns:a16="http://schemas.microsoft.com/office/drawing/2014/main" val="3458267913"/>
                    </a:ext>
                  </a:extLst>
                </a:gridCol>
                <a:gridCol w="2393830">
                  <a:extLst>
                    <a:ext uri="{9D8B030D-6E8A-4147-A177-3AD203B41FA5}">
                      <a16:colId xmlns:a16="http://schemas.microsoft.com/office/drawing/2014/main" val="274262073"/>
                    </a:ext>
                  </a:extLst>
                </a:gridCol>
                <a:gridCol w="2393830">
                  <a:extLst>
                    <a:ext uri="{9D8B030D-6E8A-4147-A177-3AD203B41FA5}">
                      <a16:colId xmlns:a16="http://schemas.microsoft.com/office/drawing/2014/main" val="527603137"/>
                    </a:ext>
                  </a:extLst>
                </a:gridCol>
                <a:gridCol w="2395933">
                  <a:extLst>
                    <a:ext uri="{9D8B030D-6E8A-4147-A177-3AD203B41FA5}">
                      <a16:colId xmlns:a16="http://schemas.microsoft.com/office/drawing/2014/main" val="1343641853"/>
                    </a:ext>
                  </a:extLst>
                </a:gridCol>
              </a:tblGrid>
              <a:tr h="257810">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VODOOPSKRBNI SUSTAV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1026082"/>
                  </a:ext>
                </a:extLst>
              </a:tr>
              <a:tr h="714375">
                <a:tc>
                  <a:txBody>
                    <a:bodyPr/>
                    <a:lstStyle/>
                    <a:p>
                      <a:pPr algn="ctr">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Sintetički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Zag</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potres 475 godišnjeg povratnog perioda (PGA = 0,29 g)</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654778"/>
                  </a:ext>
                </a:extLst>
              </a:tr>
              <a:tr h="1543050">
                <a:tc>
                  <a:txBody>
                    <a:bodyPr/>
                    <a:lstStyle/>
                    <a:p>
                      <a:pPr algn="ctr">
                        <a:lnSpc>
                          <a:spcPct val="107000"/>
                        </a:lnSpc>
                        <a:spcAft>
                          <a:spcPts val="800"/>
                        </a:spcAft>
                      </a:pPr>
                      <a:r>
                        <a:rPr lang="hr-HR" sz="1800" kern="0">
                          <a:effectLst/>
                          <a:latin typeface="Calibri" panose="020F0502020204030204" pitchFamily="34" charset="0"/>
                          <a:ea typeface="Times New Roman" panose="02020603050405020304" pitchFamily="18" charset="0"/>
                          <a:cs typeface="Times New Roman" panose="02020603050405020304" pitchFamily="18" charset="0"/>
                        </a:rPr>
                        <a:t>VODOSPREME</a:t>
                      </a:r>
                      <a:br>
                        <a:rPr lang="hr-HR" sz="18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 izraženo kao broj vodosprema</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 ZG ukupno 70 vodosprema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dirty="0">
                          <a:effectLst/>
                          <a:latin typeface="Calibri" panose="020F0502020204030204" pitchFamily="34" charset="0"/>
                          <a:ea typeface="Times New Roman" panose="02020603050405020304" pitchFamily="18" charset="0"/>
                          <a:cs typeface="Times New Roman" panose="02020603050405020304" pitchFamily="18" charset="0"/>
                        </a:rPr>
                        <a:t>10</a:t>
                      </a:r>
                      <a:endParaRPr lang="hr-HR" sz="16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effectLst/>
                          <a:latin typeface="Calibri" panose="020F0502020204030204" pitchFamily="34" charset="0"/>
                          <a:ea typeface="Times New Roman" panose="02020603050405020304" pitchFamily="18" charset="0"/>
                          <a:cs typeface="Times New Roman" panose="02020603050405020304" pitchFamily="18" charset="0"/>
                        </a:rPr>
                        <a:t>1</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effectLst/>
                          <a:latin typeface="Calibri" panose="020F0502020204030204" pitchFamily="34" charset="0"/>
                          <a:ea typeface="Times New Roman" panose="02020603050405020304" pitchFamily="18" charset="0"/>
                          <a:cs typeface="Times New Roman" panose="02020603050405020304" pitchFamily="18" charset="0"/>
                        </a:rPr>
                        <a:t>397.579 €</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7703517"/>
                  </a:ext>
                </a:extLst>
              </a:tr>
              <a:tr h="1495425">
                <a:tc gridSpan="4">
                  <a:txBody>
                    <a:bodyPr/>
                    <a:lstStyle/>
                    <a:p>
                      <a:pPr algn="l">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*manja i srednja oštećenja: pretjerano naprezanje obruča (obujmice) te pojava manjih pukotina. Vodosprema i dalje operativna.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*veliko oštećenje: Podizanje zida-lom betona, puknuće ili smicanje zida vodospreme, klizanje. Vodosprema nije operativna.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*Nema značajnog utjecaja na vodoopskrbu grada Zagreba jer se u slučaju potresa voda može isporučivati iz drugih vodosprema uz redukciju vode</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21914625"/>
                  </a:ext>
                </a:extLst>
              </a:tr>
            </a:tbl>
          </a:graphicData>
        </a:graphic>
      </p:graphicFrame>
    </p:spTree>
    <p:extLst>
      <p:ext uri="{BB962C8B-B14F-4D97-AF65-F5344CB8AC3E}">
        <p14:creationId xmlns:p14="http://schemas.microsoft.com/office/powerpoint/2010/main" val="1320109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3" name="Table 2">
            <a:extLst>
              <a:ext uri="{FF2B5EF4-FFF2-40B4-BE49-F238E27FC236}">
                <a16:creationId xmlns:a16="http://schemas.microsoft.com/office/drawing/2014/main" id="{99C6E95F-0E94-2E24-7A0E-E6EEA27AD350}"/>
              </a:ext>
            </a:extLst>
          </p:cNvPr>
          <p:cNvGraphicFramePr>
            <a:graphicFrameLocks noGrp="1"/>
          </p:cNvGraphicFramePr>
          <p:nvPr>
            <p:extLst>
              <p:ext uri="{D42A27DB-BD31-4B8C-83A1-F6EECF244321}">
                <p14:modId xmlns:p14="http://schemas.microsoft.com/office/powerpoint/2010/main" val="3261906757"/>
              </p:ext>
            </p:extLst>
          </p:nvPr>
        </p:nvGraphicFramePr>
        <p:xfrm>
          <a:off x="836612" y="1493116"/>
          <a:ext cx="10241279" cy="4540686"/>
        </p:xfrm>
        <a:graphic>
          <a:graphicData uri="http://schemas.openxmlformats.org/drawingml/2006/table">
            <a:tbl>
              <a:tblPr firstRow="1" firstCol="1" bandRow="1"/>
              <a:tblGrid>
                <a:gridCol w="3244437">
                  <a:extLst>
                    <a:ext uri="{9D8B030D-6E8A-4147-A177-3AD203B41FA5}">
                      <a16:colId xmlns:a16="http://schemas.microsoft.com/office/drawing/2014/main" val="2578500569"/>
                    </a:ext>
                  </a:extLst>
                </a:gridCol>
                <a:gridCol w="2330915">
                  <a:extLst>
                    <a:ext uri="{9D8B030D-6E8A-4147-A177-3AD203B41FA5}">
                      <a16:colId xmlns:a16="http://schemas.microsoft.com/office/drawing/2014/main" val="3539265894"/>
                    </a:ext>
                  </a:extLst>
                </a:gridCol>
                <a:gridCol w="2330915">
                  <a:extLst>
                    <a:ext uri="{9D8B030D-6E8A-4147-A177-3AD203B41FA5}">
                      <a16:colId xmlns:a16="http://schemas.microsoft.com/office/drawing/2014/main" val="4026921356"/>
                    </a:ext>
                  </a:extLst>
                </a:gridCol>
                <a:gridCol w="2335012">
                  <a:extLst>
                    <a:ext uri="{9D8B030D-6E8A-4147-A177-3AD203B41FA5}">
                      <a16:colId xmlns:a16="http://schemas.microsoft.com/office/drawing/2014/main" val="2013585714"/>
                    </a:ext>
                  </a:extLst>
                </a:gridCol>
              </a:tblGrid>
              <a:tr h="214141">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SUSTAV ODVODNJE OTPADNIH VODA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20186504"/>
                  </a:ext>
                </a:extLst>
              </a:tr>
              <a:tr h="685250">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93721"/>
                  </a:ext>
                </a:extLst>
              </a:tr>
              <a:tr h="907956">
                <a:tc>
                  <a:txBody>
                    <a:bodyPr/>
                    <a:lstStyle/>
                    <a:p>
                      <a:pPr algn="ctr">
                        <a:lnSpc>
                          <a:spcPct val="107000"/>
                        </a:lnSpc>
                        <a:spcAft>
                          <a:spcPts val="800"/>
                        </a:spcAft>
                      </a:pPr>
                      <a:r>
                        <a:rPr lang="hr-HR" sz="20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CUPOVZ</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*odnosi se na Centralni uređaj za pročišćavanje otpadnih voda Zagreb</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13.520.000 €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317796"/>
                  </a:ext>
                </a:extLst>
              </a:tr>
              <a:tr h="2543991">
                <a:tc gridSpan="4">
                  <a:txBody>
                    <a:bodyPr/>
                    <a:lstStyle/>
                    <a:p>
                      <a:pPr algn="l">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*očekuje se manje i srednje oštećenje na otprilike 79% objekata UPOV-a i veliko oštećenje na otprilike 16%. Preostalih 5% bez oštećenja.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oštećenje: Neispravnost rada postrojenja na kratko vrijeme (manje od 3 dana) zbog nestanka električne energije, značajno oštećenje opreme, blago oštećenje taložnih bazena, blago oštećenje dezinfekcijskih i kemijskih spremnika. Normalan protok i tlak vode. Operativan nakon ograničenih popravaka.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*srednje oštećenje: Neispravnost rada postrojenja na otprilike tjedan dana zbog nestanka električne energije, veliko oštećenje opreme, značajno oštećenje taložnih bazena, značajno oštećenje dezinfekcijskih spremnika bez gubitka sadržaja ili značajno oštećenje kemijskih spremnika. Smanjen protok i tlak vode. Operativan nakon popravka.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 Veliko oštećenje cijevi koje povezuju različite bazene i kemijske jedinice. Djelomično operativno nakon većih popravaka. Potpuni kvar svih cjevovoda ili velika oštećenja građevine i opreme. Bez vode. Ne popravljivo</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*Nakon potresa moguća je kraća obustava rada uređaja (3-7 dana)  s direktnim ispuštanjem kompletnog nepročišćenog dotoka u Savu ili rad uređaja sa smanjenom učinkovitošću</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1971597"/>
                  </a:ext>
                </a:extLst>
              </a:tr>
            </a:tbl>
          </a:graphicData>
        </a:graphic>
      </p:graphicFrame>
    </p:spTree>
    <p:extLst>
      <p:ext uri="{BB962C8B-B14F-4D97-AF65-F5344CB8AC3E}">
        <p14:creationId xmlns:p14="http://schemas.microsoft.com/office/powerpoint/2010/main" val="299566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2" name="Table 1">
            <a:extLst>
              <a:ext uri="{FF2B5EF4-FFF2-40B4-BE49-F238E27FC236}">
                <a16:creationId xmlns:a16="http://schemas.microsoft.com/office/drawing/2014/main" id="{4867CD79-BDFC-68FA-4F97-299244C0CC22}"/>
              </a:ext>
            </a:extLst>
          </p:cNvPr>
          <p:cNvGraphicFramePr>
            <a:graphicFrameLocks noGrp="1"/>
          </p:cNvGraphicFramePr>
          <p:nvPr>
            <p:extLst>
              <p:ext uri="{D42A27DB-BD31-4B8C-83A1-F6EECF244321}">
                <p14:modId xmlns:p14="http://schemas.microsoft.com/office/powerpoint/2010/main" val="1371581197"/>
              </p:ext>
            </p:extLst>
          </p:nvPr>
        </p:nvGraphicFramePr>
        <p:xfrm>
          <a:off x="914400" y="1595360"/>
          <a:ext cx="10208030" cy="4897515"/>
        </p:xfrm>
        <a:graphic>
          <a:graphicData uri="http://schemas.openxmlformats.org/drawingml/2006/table">
            <a:tbl>
              <a:tblPr firstRow="1" firstCol="1" bandRow="1"/>
              <a:tblGrid>
                <a:gridCol w="3234549">
                  <a:extLst>
                    <a:ext uri="{9D8B030D-6E8A-4147-A177-3AD203B41FA5}">
                      <a16:colId xmlns:a16="http://schemas.microsoft.com/office/drawing/2014/main" val="19431521"/>
                    </a:ext>
                  </a:extLst>
                </a:gridCol>
                <a:gridCol w="2323813">
                  <a:extLst>
                    <a:ext uri="{9D8B030D-6E8A-4147-A177-3AD203B41FA5}">
                      <a16:colId xmlns:a16="http://schemas.microsoft.com/office/drawing/2014/main" val="4157446625"/>
                    </a:ext>
                  </a:extLst>
                </a:gridCol>
                <a:gridCol w="2323813">
                  <a:extLst>
                    <a:ext uri="{9D8B030D-6E8A-4147-A177-3AD203B41FA5}">
                      <a16:colId xmlns:a16="http://schemas.microsoft.com/office/drawing/2014/main" val="1176378582"/>
                    </a:ext>
                  </a:extLst>
                </a:gridCol>
                <a:gridCol w="2325855">
                  <a:extLst>
                    <a:ext uri="{9D8B030D-6E8A-4147-A177-3AD203B41FA5}">
                      <a16:colId xmlns:a16="http://schemas.microsoft.com/office/drawing/2014/main" val="729349045"/>
                    </a:ext>
                  </a:extLst>
                </a:gridCol>
              </a:tblGrid>
              <a:tr h="285967">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SUSTAV ODVODNJE OTPADNIH VODA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721612"/>
                  </a:ext>
                </a:extLst>
              </a:tr>
              <a:tr h="757426">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6916330"/>
                  </a:ext>
                </a:extLst>
              </a:tr>
              <a:tr h="896546">
                <a:tc>
                  <a:txBody>
                    <a:bodyPr/>
                    <a:lstStyle/>
                    <a:p>
                      <a:pPr algn="ctr">
                        <a:lnSpc>
                          <a:spcPct val="107000"/>
                        </a:lnSpc>
                        <a:spcAft>
                          <a:spcPts val="800"/>
                        </a:spcAft>
                      </a:pPr>
                      <a:r>
                        <a:rPr lang="hr-HR" sz="20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CRPNE STANICE</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*izraženo kao broj crpnih stanica</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 ZG ukupno 44 c.s.</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44</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0</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6.404.910 €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2343990"/>
                  </a:ext>
                </a:extLst>
              </a:tr>
              <a:tr h="2411399">
                <a:tc gridSpan="4">
                  <a:txBody>
                    <a:bodyPr/>
                    <a:lstStyle/>
                    <a:p>
                      <a:pPr algn="l">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*očekuje se manje do srednje oštećenje na svim crpnim stanicama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oštećenje: Neispravnost rada postrojenja na kratko vrijeme (manje od 3 dana) zbog nestanka električne energije ili blago oštećenje građevine. Normalan protok. Operativan nakon ograničenih popravaka.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*srednje oštećenje: Gubitak električne energije na otprilike tjedan dana, značajno oštećenje mehaničke i električne opreme, ili umjereno oštećenje građevine. Smanjen protok. Operativan nakon popravka.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 Veliko oštećenje građevine ili pumpe koja je izvan mogućnosti popravka. Djelomično operativno nakon većih popravaka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*Ima značajan utjecaj na javno zdravlje grada Zagreba u slučaju potresa jer veći  dio sustava odvodnje neće raditi u trajanju do oko tjedan dana. Moguće organizirati lokalni privremeni odvoz otpadne vode s cisternama. </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obzirom na osjetljivost ovih građevina na potres potrebno je izraditi smjernice za brzu provedbu sanacije u slučaju potresa s jasno dodijeljenim ulogama i odgovornostima unutar nadležnih poduzeća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*izraditi protupotresna ojačanja konstrukcije  starijih crpnih stanica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*izvršiti pričvršćivanje (sidrenje) elektromehaničke opreme u betonsku konstrukciju u crpnim stanicama u kojima to nije osigurano</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5285092"/>
                  </a:ext>
                </a:extLst>
              </a:tr>
            </a:tbl>
          </a:graphicData>
        </a:graphic>
      </p:graphicFrame>
    </p:spTree>
    <p:extLst>
      <p:ext uri="{BB962C8B-B14F-4D97-AF65-F5344CB8AC3E}">
        <p14:creationId xmlns:p14="http://schemas.microsoft.com/office/powerpoint/2010/main" val="3069468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3" name="Table 2">
            <a:extLst>
              <a:ext uri="{FF2B5EF4-FFF2-40B4-BE49-F238E27FC236}">
                <a16:creationId xmlns:a16="http://schemas.microsoft.com/office/drawing/2014/main" id="{095F0D40-871C-182C-6D25-6CDA903DE932}"/>
              </a:ext>
            </a:extLst>
          </p:cNvPr>
          <p:cNvGraphicFramePr>
            <a:graphicFrameLocks noGrp="1"/>
          </p:cNvGraphicFramePr>
          <p:nvPr>
            <p:extLst>
              <p:ext uri="{D42A27DB-BD31-4B8C-83A1-F6EECF244321}">
                <p14:modId xmlns:p14="http://schemas.microsoft.com/office/powerpoint/2010/main" val="1256876969"/>
              </p:ext>
            </p:extLst>
          </p:nvPr>
        </p:nvGraphicFramePr>
        <p:xfrm>
          <a:off x="839788" y="1825625"/>
          <a:ext cx="9584373" cy="4562921"/>
        </p:xfrm>
        <a:graphic>
          <a:graphicData uri="http://schemas.openxmlformats.org/drawingml/2006/table">
            <a:tbl>
              <a:tblPr firstRow="1" firstCol="1" bandRow="1"/>
              <a:tblGrid>
                <a:gridCol w="3036936">
                  <a:extLst>
                    <a:ext uri="{9D8B030D-6E8A-4147-A177-3AD203B41FA5}">
                      <a16:colId xmlns:a16="http://schemas.microsoft.com/office/drawing/2014/main" val="2259819895"/>
                    </a:ext>
                  </a:extLst>
                </a:gridCol>
                <a:gridCol w="2181840">
                  <a:extLst>
                    <a:ext uri="{9D8B030D-6E8A-4147-A177-3AD203B41FA5}">
                      <a16:colId xmlns:a16="http://schemas.microsoft.com/office/drawing/2014/main" val="3000048249"/>
                    </a:ext>
                  </a:extLst>
                </a:gridCol>
                <a:gridCol w="2181840">
                  <a:extLst>
                    <a:ext uri="{9D8B030D-6E8A-4147-A177-3AD203B41FA5}">
                      <a16:colId xmlns:a16="http://schemas.microsoft.com/office/drawing/2014/main" val="177711136"/>
                    </a:ext>
                  </a:extLst>
                </a:gridCol>
                <a:gridCol w="2183757">
                  <a:extLst>
                    <a:ext uri="{9D8B030D-6E8A-4147-A177-3AD203B41FA5}">
                      <a16:colId xmlns:a16="http://schemas.microsoft.com/office/drawing/2014/main" val="2861614077"/>
                    </a:ext>
                  </a:extLst>
                </a:gridCol>
              </a:tblGrid>
              <a:tr h="296201">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SUSTAV ODVODNJE OTPADNIH VODA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8329964"/>
                  </a:ext>
                </a:extLst>
              </a:tr>
              <a:tr h="825132">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8604093"/>
                  </a:ext>
                </a:extLst>
              </a:tr>
              <a:tr h="712294">
                <a:tc>
                  <a:txBody>
                    <a:bodyPr/>
                    <a:lstStyle/>
                    <a:p>
                      <a:pPr algn="ctr">
                        <a:lnSpc>
                          <a:spcPct val="107000"/>
                        </a:lnSpc>
                        <a:spcAft>
                          <a:spcPts val="800"/>
                        </a:spcAft>
                      </a:pPr>
                      <a:r>
                        <a:rPr lang="hr-HR" sz="18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CJEVOVODI</a:t>
                      </a:r>
                      <a:br>
                        <a:rPr lang="hr-HR" sz="18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 ZG ukupno 2.100,0 km cjevovoda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1476</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(izraženo kao broj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25km</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19.504.400 €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7573437"/>
                  </a:ext>
                </a:extLst>
              </a:tr>
              <a:tr h="2517711">
                <a:tc gridSpan="4">
                  <a:txBody>
                    <a:bodyPr/>
                    <a:lstStyle/>
                    <a:p>
                      <a:pPr algn="l">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*manja do srednja oštećenja: Točkasta oštećenja na kanalima (cjevovodima), za sanaciju potrebni zemljani radovi. Oštećenja u revizijskim oknima. Manja oštećenja (deformacije) na mreži bez </a:t>
                      </a:r>
                      <a:r>
                        <a:rPr lang="hr-HR" sz="14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eksfiltracije</a:t>
                      </a: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otpadne vode. Oštećenja na priključcima korisnika.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*velika oštećenja: Trajno oštećene dionice prosječnog profila DN 700 - linijska oštećenja. Potrebna potpuna zamjena cjevovoda i opreme.</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*Kod manjih i srednjih oštećenja se još uvijek može odvijati odvodnja sa smanjenim  protokom. Iako će postojati područja s potpunom obustavom odvodnje gdje je moguće organizirati lokalni privremeni odvoz otpadne vode s cisternama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*nakon potresa mogu se očekivati i manji problemi s odvodnjom oborinskih voda u slučaju pojave ekstremnih oborina</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*Ima značajan utjecaj na javno zdravlje grada Zagreba u slučaju potresa jer dio sustava odvodnje neće raditi u trajanju do oko deset dana </a:t>
                      </a:r>
                      <a:b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 obzirom na osjetljivost ovih građevina na potres potrebno je izraditi smjernice za brzu provedbu sanacije u slučaju potresa s jasno dodijeljenim ulogama i odgovornostima unutar nadležnih poduzeća</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5520097"/>
                  </a:ext>
                </a:extLst>
              </a:tr>
            </a:tbl>
          </a:graphicData>
        </a:graphic>
      </p:graphicFrame>
    </p:spTree>
    <p:extLst>
      <p:ext uri="{BB962C8B-B14F-4D97-AF65-F5344CB8AC3E}">
        <p14:creationId xmlns:p14="http://schemas.microsoft.com/office/powerpoint/2010/main" val="2195795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5" name="Table 4">
            <a:extLst>
              <a:ext uri="{FF2B5EF4-FFF2-40B4-BE49-F238E27FC236}">
                <a16:creationId xmlns:a16="http://schemas.microsoft.com/office/drawing/2014/main" id="{FF2EE269-9649-E200-1D5A-1665AAF38129}"/>
              </a:ext>
            </a:extLst>
          </p:cNvPr>
          <p:cNvGraphicFramePr>
            <a:graphicFrameLocks noGrp="1"/>
          </p:cNvGraphicFramePr>
          <p:nvPr>
            <p:extLst>
              <p:ext uri="{D42A27DB-BD31-4B8C-83A1-F6EECF244321}">
                <p14:modId xmlns:p14="http://schemas.microsoft.com/office/powerpoint/2010/main" val="489794116"/>
              </p:ext>
            </p:extLst>
          </p:nvPr>
        </p:nvGraphicFramePr>
        <p:xfrm>
          <a:off x="755072" y="1955439"/>
          <a:ext cx="10515601" cy="3825939"/>
        </p:xfrm>
        <a:graphic>
          <a:graphicData uri="http://schemas.openxmlformats.org/drawingml/2006/table">
            <a:tbl>
              <a:tblPr firstRow="1" firstCol="1" bandRow="1"/>
              <a:tblGrid>
                <a:gridCol w="3645436">
                  <a:extLst>
                    <a:ext uri="{9D8B030D-6E8A-4147-A177-3AD203B41FA5}">
                      <a16:colId xmlns:a16="http://schemas.microsoft.com/office/drawing/2014/main" val="2786421697"/>
                    </a:ext>
                  </a:extLst>
                </a:gridCol>
                <a:gridCol w="2290756">
                  <a:extLst>
                    <a:ext uri="{9D8B030D-6E8A-4147-A177-3AD203B41FA5}">
                      <a16:colId xmlns:a16="http://schemas.microsoft.com/office/drawing/2014/main" val="920364322"/>
                    </a:ext>
                  </a:extLst>
                </a:gridCol>
                <a:gridCol w="2290756">
                  <a:extLst>
                    <a:ext uri="{9D8B030D-6E8A-4147-A177-3AD203B41FA5}">
                      <a16:colId xmlns:a16="http://schemas.microsoft.com/office/drawing/2014/main" val="660999867"/>
                    </a:ext>
                  </a:extLst>
                </a:gridCol>
                <a:gridCol w="2288653">
                  <a:extLst>
                    <a:ext uri="{9D8B030D-6E8A-4147-A177-3AD203B41FA5}">
                      <a16:colId xmlns:a16="http://schemas.microsoft.com/office/drawing/2014/main" val="2708012742"/>
                    </a:ext>
                  </a:extLst>
                </a:gridCol>
              </a:tblGrid>
              <a:tr h="238125">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SUSTAV ZAŠTITE OD POPLAVA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49926219"/>
                  </a:ext>
                </a:extLst>
              </a:tr>
              <a:tr h="762000">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2423351"/>
                  </a:ext>
                </a:extLst>
              </a:tr>
              <a:tr h="1009650">
                <a:tc>
                  <a:txBody>
                    <a:bodyPr/>
                    <a:lstStyle/>
                    <a:p>
                      <a:pPr algn="ctr">
                        <a:lnSpc>
                          <a:spcPct val="107000"/>
                        </a:lnSpc>
                        <a:spcAft>
                          <a:spcPts val="800"/>
                        </a:spcAft>
                      </a:pPr>
                      <a:r>
                        <a:rPr lang="hr-HR" sz="18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NASIPI</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*izraženo u kilometrima</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*ukupna dužina  zagrebačkih nasipa 97,07 km</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6.062.992 €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7876103"/>
                  </a:ext>
                </a:extLst>
              </a:tr>
              <a:tr h="1566545">
                <a:tc gridSpan="4">
                  <a:txBody>
                    <a:bodyPr/>
                    <a:lstStyle/>
                    <a:p>
                      <a:pPr algn="l">
                        <a:lnSpc>
                          <a:spcPct val="107000"/>
                        </a:lnSpc>
                        <a:spcAft>
                          <a:spcPts val="800"/>
                        </a:spcAft>
                      </a:pP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i srednje oštećenje: slijeganje krune i pukotine 5-15 cm (sanacija u roku 30- 60 dana)</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 slijeganje čitavog nasipa i pukotine 40 cm (sanacija u roku 2 - 3 mjeseca)</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*sanaciju potrebno provesti prije nadolazeće poplavne sezone</a:t>
                      </a:r>
                      <a:b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nakon pojave potresa potrebno organizirati brzi pregled svih nasipa prema unaprijed definiranoj metodologiji (posebna pažnja na kritične dionice -prikazano u cjelovitoj studiji na sl. 19)</a:t>
                      </a:r>
                      <a:b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*potrebno izraditi smjernice za brzu provedbu pregleda i sanacije nasipa u slučaju potresa s jasno dodijeljenim ulogama i odgovornostima unutar nadležnih poduzeća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1146527"/>
                  </a:ext>
                </a:extLst>
              </a:tr>
            </a:tbl>
          </a:graphicData>
        </a:graphic>
      </p:graphicFrame>
    </p:spTree>
    <p:extLst>
      <p:ext uri="{BB962C8B-B14F-4D97-AF65-F5344CB8AC3E}">
        <p14:creationId xmlns:p14="http://schemas.microsoft.com/office/powerpoint/2010/main" val="38820143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3" name="Table 2">
            <a:extLst>
              <a:ext uri="{FF2B5EF4-FFF2-40B4-BE49-F238E27FC236}">
                <a16:creationId xmlns:a16="http://schemas.microsoft.com/office/drawing/2014/main" id="{4BE83557-446B-C16B-89A3-833547A4C8C0}"/>
              </a:ext>
            </a:extLst>
          </p:cNvPr>
          <p:cNvGraphicFramePr>
            <a:graphicFrameLocks noGrp="1"/>
          </p:cNvGraphicFramePr>
          <p:nvPr/>
        </p:nvGraphicFramePr>
        <p:xfrm>
          <a:off x="838200" y="2540794"/>
          <a:ext cx="10515601" cy="3422841"/>
        </p:xfrm>
        <a:graphic>
          <a:graphicData uri="http://schemas.openxmlformats.org/drawingml/2006/table">
            <a:tbl>
              <a:tblPr firstRow="1" firstCol="1" bandRow="1"/>
              <a:tblGrid>
                <a:gridCol w="3645436">
                  <a:extLst>
                    <a:ext uri="{9D8B030D-6E8A-4147-A177-3AD203B41FA5}">
                      <a16:colId xmlns:a16="http://schemas.microsoft.com/office/drawing/2014/main" val="4146109089"/>
                    </a:ext>
                  </a:extLst>
                </a:gridCol>
                <a:gridCol w="2290756">
                  <a:extLst>
                    <a:ext uri="{9D8B030D-6E8A-4147-A177-3AD203B41FA5}">
                      <a16:colId xmlns:a16="http://schemas.microsoft.com/office/drawing/2014/main" val="3118407453"/>
                    </a:ext>
                  </a:extLst>
                </a:gridCol>
                <a:gridCol w="2290756">
                  <a:extLst>
                    <a:ext uri="{9D8B030D-6E8A-4147-A177-3AD203B41FA5}">
                      <a16:colId xmlns:a16="http://schemas.microsoft.com/office/drawing/2014/main" val="2893336657"/>
                    </a:ext>
                  </a:extLst>
                </a:gridCol>
                <a:gridCol w="2288653">
                  <a:extLst>
                    <a:ext uri="{9D8B030D-6E8A-4147-A177-3AD203B41FA5}">
                      <a16:colId xmlns:a16="http://schemas.microsoft.com/office/drawing/2014/main" val="1802398544"/>
                    </a:ext>
                  </a:extLst>
                </a:gridCol>
              </a:tblGrid>
              <a:tr h="352425">
                <a:tc gridSpan="4">
                  <a:txBody>
                    <a:bodyPr/>
                    <a:lstStyle/>
                    <a:p>
                      <a:pPr algn="ctr">
                        <a:lnSpc>
                          <a:spcPct val="107000"/>
                        </a:lnSpc>
                        <a:spcAft>
                          <a:spcPts val="800"/>
                        </a:spcAft>
                      </a:pPr>
                      <a:r>
                        <a:rPr lang="hr-HR" sz="16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SUSTAV ZAŠTITE OD POPLAVA GRADA ZAGREBA</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70011788"/>
                  </a:ext>
                </a:extLst>
              </a:tr>
              <a:tr h="933450">
                <a:tc>
                  <a:txBody>
                    <a:bodyPr/>
                    <a:lstStyle/>
                    <a:p>
                      <a:pPr algn="ctr">
                        <a:lnSpc>
                          <a:spcPct val="107000"/>
                        </a:lnSpc>
                        <a:spcAft>
                          <a:spcPts val="800"/>
                        </a:spcAft>
                      </a:pPr>
                      <a: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9853357"/>
                  </a:ext>
                </a:extLst>
              </a:tr>
              <a:tr h="1104900">
                <a:tc>
                  <a:txBody>
                    <a:bodyPr/>
                    <a:lstStyle/>
                    <a:p>
                      <a:pPr algn="ctr">
                        <a:lnSpc>
                          <a:spcPct val="107000"/>
                        </a:lnSpc>
                        <a:spcAft>
                          <a:spcPts val="800"/>
                        </a:spcAft>
                      </a:pPr>
                      <a:r>
                        <a:rPr lang="hr-HR" sz="20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RETENCIJE</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20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473097"/>
                  </a:ext>
                </a:extLst>
              </a:tr>
              <a:tr h="530225">
                <a:tc gridSpan="4">
                  <a:txBody>
                    <a:bodyPr/>
                    <a:lstStyle/>
                    <a:p>
                      <a:pPr algn="l">
                        <a:lnSpc>
                          <a:spcPct val="107000"/>
                        </a:lnSpc>
                        <a:spcAft>
                          <a:spcPts val="800"/>
                        </a:spcAft>
                      </a:pPr>
                      <a: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br>
                      <a:r>
                        <a:rPr lang="hr-HR" sz="1600"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'*Procjenu oštećenja i potresnog hazarda  za retencije sljemenskih bujičnih vodotoka, nije moguće izvesti koristeći trenutno dostupnu literaturu. Pratiti  projekt CRISAFE (Critical infrastructure early warning systems and population awareness for multi hazard cascading events), trajanje od 2024 – 2026.</a:t>
                      </a:r>
                      <a:endParaRPr lang="hr-HR" sz="16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33075317"/>
                  </a:ext>
                </a:extLst>
              </a:tr>
            </a:tbl>
          </a:graphicData>
        </a:graphic>
      </p:graphicFrame>
    </p:spTree>
    <p:extLst>
      <p:ext uri="{BB962C8B-B14F-4D97-AF65-F5344CB8AC3E}">
        <p14:creationId xmlns:p14="http://schemas.microsoft.com/office/powerpoint/2010/main" val="2478768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Zaključak</a:t>
            </a:r>
          </a:p>
        </p:txBody>
      </p:sp>
      <p:sp>
        <p:nvSpPr>
          <p:cNvPr id="8" name="TextBox 7">
            <a:extLst>
              <a:ext uri="{FF2B5EF4-FFF2-40B4-BE49-F238E27FC236}">
                <a16:creationId xmlns:a16="http://schemas.microsoft.com/office/drawing/2014/main" id="{178C29F0-F9FF-78A8-1609-34A057327BF6}"/>
              </a:ext>
            </a:extLst>
          </p:cNvPr>
          <p:cNvSpPr txBox="1"/>
          <p:nvPr/>
        </p:nvSpPr>
        <p:spPr>
          <a:xfrm>
            <a:off x="1078577" y="1693307"/>
            <a:ext cx="9495212" cy="369332"/>
          </a:xfrm>
          <a:prstGeom prst="rect">
            <a:avLst/>
          </a:prstGeom>
          <a:noFill/>
        </p:spPr>
        <p:txBody>
          <a:bodyPr wrap="square">
            <a:spAutoFit/>
          </a:bodyPr>
          <a:lstStyle/>
          <a:p>
            <a:r>
              <a:rPr lang="hr-HR" dirty="0"/>
              <a:t>Troškovi u slučaju s</a:t>
            </a:r>
            <a:r>
              <a:rPr lang="en-US" dirty="0" err="1"/>
              <a:t>intetičk</a:t>
            </a:r>
            <a:r>
              <a:rPr lang="hr-HR" dirty="0" err="1"/>
              <a:t>og</a:t>
            </a:r>
            <a:r>
              <a:rPr lang="en-US" dirty="0"/>
              <a:t> </a:t>
            </a:r>
            <a:r>
              <a:rPr lang="hr-HR" dirty="0"/>
              <a:t>z</a:t>
            </a:r>
            <a:r>
              <a:rPr lang="en-US" dirty="0"/>
              <a:t>ag</a:t>
            </a:r>
            <a:r>
              <a:rPr lang="hr-HR" dirty="0" err="1"/>
              <a:t>rebačkog</a:t>
            </a:r>
            <a:r>
              <a:rPr lang="en-US" dirty="0"/>
              <a:t> </a:t>
            </a:r>
            <a:r>
              <a:rPr lang="hr-HR" dirty="0"/>
              <a:t>p</a:t>
            </a:r>
            <a:r>
              <a:rPr lang="en-US" dirty="0" err="1"/>
              <a:t>otres</a:t>
            </a:r>
            <a:r>
              <a:rPr lang="hr-HR" dirty="0"/>
              <a:t>a</a:t>
            </a:r>
            <a:r>
              <a:rPr lang="en-US" dirty="0"/>
              <a:t> 475 </a:t>
            </a:r>
            <a:r>
              <a:rPr lang="en-US" dirty="0" err="1"/>
              <a:t>godišnjeg</a:t>
            </a:r>
            <a:r>
              <a:rPr lang="en-US" dirty="0"/>
              <a:t> </a:t>
            </a:r>
            <a:r>
              <a:rPr lang="en-US" dirty="0" err="1"/>
              <a:t>povratnog</a:t>
            </a:r>
            <a:r>
              <a:rPr lang="en-US" dirty="0"/>
              <a:t> </a:t>
            </a:r>
            <a:r>
              <a:rPr lang="en-US" dirty="0" err="1"/>
              <a:t>perioda</a:t>
            </a:r>
            <a:r>
              <a:rPr lang="en-US" dirty="0"/>
              <a:t> (PGA = 0,29 g)</a:t>
            </a:r>
          </a:p>
        </p:txBody>
      </p:sp>
      <p:graphicFrame>
        <p:nvGraphicFramePr>
          <p:cNvPr id="9" name="Table 8">
            <a:extLst>
              <a:ext uri="{FF2B5EF4-FFF2-40B4-BE49-F238E27FC236}">
                <a16:creationId xmlns:a16="http://schemas.microsoft.com/office/drawing/2014/main" id="{5CE45002-5F5D-42DD-8D1B-BED9FFFB97D1}"/>
              </a:ext>
            </a:extLst>
          </p:cNvPr>
          <p:cNvGraphicFramePr>
            <a:graphicFrameLocks noGrp="1"/>
          </p:cNvGraphicFramePr>
          <p:nvPr>
            <p:extLst>
              <p:ext uri="{D42A27DB-BD31-4B8C-83A1-F6EECF244321}">
                <p14:modId xmlns:p14="http://schemas.microsoft.com/office/powerpoint/2010/main" val="1311242166"/>
              </p:ext>
            </p:extLst>
          </p:nvPr>
        </p:nvGraphicFramePr>
        <p:xfrm>
          <a:off x="513657" y="2860215"/>
          <a:ext cx="10774680" cy="1778287"/>
        </p:xfrm>
        <a:graphic>
          <a:graphicData uri="http://schemas.openxmlformats.org/drawingml/2006/table">
            <a:tbl>
              <a:tblPr/>
              <a:tblGrid>
                <a:gridCol w="3499577">
                  <a:extLst>
                    <a:ext uri="{9D8B030D-6E8A-4147-A177-3AD203B41FA5}">
                      <a16:colId xmlns:a16="http://schemas.microsoft.com/office/drawing/2014/main" val="522488605"/>
                    </a:ext>
                  </a:extLst>
                </a:gridCol>
                <a:gridCol w="1693343">
                  <a:extLst>
                    <a:ext uri="{9D8B030D-6E8A-4147-A177-3AD203B41FA5}">
                      <a16:colId xmlns:a16="http://schemas.microsoft.com/office/drawing/2014/main" val="69286276"/>
                    </a:ext>
                  </a:extLst>
                </a:gridCol>
                <a:gridCol w="1693343">
                  <a:extLst>
                    <a:ext uri="{9D8B030D-6E8A-4147-A177-3AD203B41FA5}">
                      <a16:colId xmlns:a16="http://schemas.microsoft.com/office/drawing/2014/main" val="1235606981"/>
                    </a:ext>
                  </a:extLst>
                </a:gridCol>
                <a:gridCol w="1693343">
                  <a:extLst>
                    <a:ext uri="{9D8B030D-6E8A-4147-A177-3AD203B41FA5}">
                      <a16:colId xmlns:a16="http://schemas.microsoft.com/office/drawing/2014/main" val="1882168032"/>
                    </a:ext>
                  </a:extLst>
                </a:gridCol>
                <a:gridCol w="1291958">
                  <a:extLst>
                    <a:ext uri="{9D8B030D-6E8A-4147-A177-3AD203B41FA5}">
                      <a16:colId xmlns:a16="http://schemas.microsoft.com/office/drawing/2014/main" val="1117386038"/>
                    </a:ext>
                  </a:extLst>
                </a:gridCol>
                <a:gridCol w="903116">
                  <a:extLst>
                    <a:ext uri="{9D8B030D-6E8A-4147-A177-3AD203B41FA5}">
                      <a16:colId xmlns:a16="http://schemas.microsoft.com/office/drawing/2014/main" val="1734121549"/>
                    </a:ext>
                  </a:extLst>
                </a:gridCol>
              </a:tblGrid>
              <a:tr h="367250">
                <a:tc>
                  <a:txBody>
                    <a:bodyPr/>
                    <a:lstStyle/>
                    <a:p>
                      <a:pPr algn="ctr" fontAlgn="b"/>
                      <a:r>
                        <a:rPr lang="hr-HR"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hr-HR" sz="12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dirty="0">
                          <a:solidFill>
                            <a:srgbClr val="000000"/>
                          </a:solidFill>
                          <a:effectLst/>
                          <a:latin typeface="Calibri" panose="020F0502020204030204" pitchFamily="34" charset="0"/>
                        </a:rPr>
                        <a:t>OBJEKTI S MANJIM DO SREDNJIM OŠTEĆENJEM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dirty="0">
                          <a:solidFill>
                            <a:srgbClr val="000000"/>
                          </a:solidFill>
                          <a:effectLst/>
                          <a:latin typeface="Calibri" panose="020F0502020204030204" pitchFamily="34" charset="0"/>
                        </a:rPr>
                        <a:t>OBJEKTI S VELIKIM OŠTEĆENJEM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CJEVOVODI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0" i="0" u="none" strike="noStrike">
                          <a:solidFill>
                            <a:srgbClr val="000000"/>
                          </a:solidFill>
                          <a:effectLst/>
                          <a:latin typeface="Calibri" panose="020F0502020204030204" pitchFamily="34" charset="0"/>
                        </a:rPr>
                        <a:t>TROŠAK POPRAVKA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3190972"/>
                  </a:ext>
                </a:extLst>
              </a:tr>
              <a:tr h="183625">
                <a:tc>
                  <a:txBody>
                    <a:bodyPr/>
                    <a:lstStyle/>
                    <a:p>
                      <a:pPr algn="ctr" fontAlgn="b"/>
                      <a:r>
                        <a:rPr lang="hr-HR" sz="1200" b="0" i="0" u="none" strike="noStrike" dirty="0">
                          <a:solidFill>
                            <a:srgbClr val="000000"/>
                          </a:solidFill>
                          <a:effectLst/>
                          <a:latin typeface="Calibri" panose="020F0502020204030204" pitchFamily="34" charset="0"/>
                        </a:rPr>
                        <a:t>VODOOPSKRBNI SUSTAV GRADA ZAGREBA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dirty="0">
                          <a:solidFill>
                            <a:srgbClr val="000000"/>
                          </a:solidFill>
                          <a:effectLst/>
                          <a:latin typeface="Calibri" panose="020F0502020204030204" pitchFamily="34" charset="0"/>
                        </a:rPr>
                        <a:t>sve građevine (250+3177km)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162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dirty="0">
                          <a:solidFill>
                            <a:srgbClr val="000000"/>
                          </a:solidFill>
                          <a:effectLst/>
                          <a:latin typeface="Calibri" panose="020F0502020204030204" pitchFamily="34" charset="0"/>
                        </a:rPr>
                        <a:t>45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0" i="0" u="none" strike="noStrike" dirty="0">
                          <a:solidFill>
                            <a:srgbClr val="000000"/>
                          </a:solidFill>
                          <a:effectLst/>
                          <a:latin typeface="Calibri" panose="020F0502020204030204" pitchFamily="34" charset="0"/>
                        </a:rPr>
                        <a:t>26,401,879 €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075000"/>
                  </a:ext>
                </a:extLst>
              </a:tr>
              <a:tr h="183625">
                <a:tc>
                  <a:txBody>
                    <a:bodyPr/>
                    <a:lstStyle/>
                    <a:p>
                      <a:pPr algn="ctr" fontAlgn="b"/>
                      <a:r>
                        <a:rPr lang="hr-HR" sz="1200" b="0" i="0" u="none" strike="noStrike" dirty="0">
                          <a:solidFill>
                            <a:srgbClr val="000000"/>
                          </a:solidFill>
                          <a:effectLst/>
                          <a:latin typeface="Calibri" panose="020F0502020204030204" pitchFamily="34" charset="0"/>
                        </a:rPr>
                        <a:t>SUSTAV ODVODNJE OTPADNIH VODA GRADA ZAGREBA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sve građevine (45+2100km)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0" i="0" u="none" strike="noStrike">
                          <a:solidFill>
                            <a:srgbClr val="000000"/>
                          </a:solidFill>
                          <a:effectLst/>
                          <a:latin typeface="Calibri" panose="020F0502020204030204" pitchFamily="34" charset="0"/>
                        </a:rPr>
                        <a:t>45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0" i="0" u="none" strike="noStrike">
                          <a:solidFill>
                            <a:srgbClr val="000000"/>
                          </a:solidFill>
                          <a:effectLst/>
                          <a:latin typeface="Calibri" panose="020F0502020204030204" pitchFamily="34"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dirty="0">
                          <a:solidFill>
                            <a:srgbClr val="000000"/>
                          </a:solidFill>
                          <a:effectLst/>
                          <a:latin typeface="Calibri" panose="020F0502020204030204" pitchFamily="34" charset="0"/>
                        </a:rPr>
                        <a:t>25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0" i="0" u="none" strike="noStrike" dirty="0">
                          <a:solidFill>
                            <a:srgbClr val="000000"/>
                          </a:solidFill>
                          <a:effectLst/>
                          <a:latin typeface="Calibri" panose="020F0502020204030204" pitchFamily="34" charset="0"/>
                        </a:rPr>
                        <a:t>39,429,310 €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3939609"/>
                  </a:ext>
                </a:extLst>
              </a:tr>
              <a:tr h="371946">
                <a:tc>
                  <a:txBody>
                    <a:bodyPr/>
                    <a:lstStyle/>
                    <a:p>
                      <a:pPr algn="ctr" fontAlgn="b"/>
                      <a:r>
                        <a:rPr lang="pl-PL" sz="1200" b="0" i="0" u="none" strike="noStrike" dirty="0">
                          <a:solidFill>
                            <a:srgbClr val="000000"/>
                          </a:solidFill>
                          <a:effectLst/>
                          <a:latin typeface="Calibri" panose="020F0502020204030204" pitchFamily="34" charset="0"/>
                        </a:rPr>
                        <a:t>SUSTAV ZAŠTITE OD POPLAVA GRADA ZAGREBA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nasipi (97,0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22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3 km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0" i="0" u="none" strike="noStrike" dirty="0">
                          <a:solidFill>
                            <a:srgbClr val="000000"/>
                          </a:solidFill>
                          <a:effectLst/>
                          <a:latin typeface="Calibri" panose="020F0502020204030204" pitchFamily="34" charset="0"/>
                        </a:rPr>
                        <a:t>6,062,992 €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889521"/>
                  </a:ext>
                </a:extLst>
              </a:tr>
              <a:tr h="307571">
                <a:tc>
                  <a:txBody>
                    <a:bodyPr/>
                    <a:lstStyle/>
                    <a:p>
                      <a:pPr algn="ctr" fontAlgn="b"/>
                      <a:r>
                        <a:rPr lang="pl-PL" sz="1200" b="0" i="0" u="none" strike="noStrike" dirty="0">
                          <a:solidFill>
                            <a:srgbClr val="000000"/>
                          </a:solidFill>
                          <a:effectLst/>
                          <a:latin typeface="Calibri" panose="020F0502020204030204" pitchFamily="34" charset="0"/>
                        </a:rPr>
                        <a:t>SUSTAV ZAŠTITE OD POPLAVA GRADA ZAGREBA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0" i="0" u="none" strike="noStrike">
                          <a:solidFill>
                            <a:srgbClr val="000000"/>
                          </a:solidFill>
                          <a:effectLst/>
                          <a:latin typeface="Calibri" panose="020F0502020204030204" pitchFamily="34" charset="0"/>
                        </a:rPr>
                        <a:t>retencije (19)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hr-HR" sz="12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1" i="0" u="none" strike="noStrike">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hr-HR" sz="1200" b="1"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0441498"/>
                  </a:ext>
                </a:extLst>
              </a:tr>
            </a:tbl>
          </a:graphicData>
        </a:graphic>
      </p:graphicFrame>
    </p:spTree>
    <p:extLst>
      <p:ext uri="{BB962C8B-B14F-4D97-AF65-F5344CB8AC3E}">
        <p14:creationId xmlns:p14="http://schemas.microsoft.com/office/powerpoint/2010/main" val="1872957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FE55A5B-EF6E-0A00-C4D3-26323D40BA56}"/>
              </a:ext>
            </a:extLst>
          </p:cNvPr>
          <p:cNvSpPr txBox="1">
            <a:spLocks/>
          </p:cNvSpPr>
          <p:nvPr/>
        </p:nvSpPr>
        <p:spPr>
          <a:xfrm>
            <a:off x="4263044" y="1080020"/>
            <a:ext cx="5479473" cy="1325563"/>
          </a:xfrm>
          <a:prstGeom prst="rect">
            <a:avLst/>
          </a:prstGeom>
        </p:spPr>
        <p:txBody>
          <a:bodyPr/>
          <a:lstStyle>
            <a:lvl1pPr algn="l" defTabSz="914400" rtl="0" eaLnBrk="1" latinLnBrk="0" hangingPunct="1">
              <a:lnSpc>
                <a:spcPct val="90000"/>
              </a:lnSpc>
              <a:spcBef>
                <a:spcPct val="0"/>
              </a:spcBef>
              <a:buNone/>
              <a:defRPr sz="4800" kern="1200">
                <a:solidFill>
                  <a:schemeClr val="tx1"/>
                </a:solidFill>
                <a:latin typeface="Akzidenz Grotesk CE Roman" panose="00000400000000000000" pitchFamily="2" charset="0"/>
                <a:ea typeface="+mj-ea"/>
                <a:cs typeface="+mj-cs"/>
              </a:defRPr>
            </a:lvl1pPr>
          </a:lstStyle>
          <a:p>
            <a:r>
              <a:rPr lang="hr-HR" dirty="0"/>
              <a:t>Hvala na pažnji!</a:t>
            </a:r>
          </a:p>
        </p:txBody>
      </p:sp>
    </p:spTree>
    <p:extLst>
      <p:ext uri="{BB962C8B-B14F-4D97-AF65-F5344CB8AC3E}">
        <p14:creationId xmlns:p14="http://schemas.microsoft.com/office/powerpoint/2010/main" val="19346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HIDROTEHNIČKE GRAĐEVINE</a:t>
            </a:r>
          </a:p>
        </p:txBody>
      </p:sp>
      <p:pic>
        <p:nvPicPr>
          <p:cNvPr id="6" name="Picture 5" descr="Map&#10;&#10;Description automatically generated">
            <a:extLst>
              <a:ext uri="{FF2B5EF4-FFF2-40B4-BE49-F238E27FC236}">
                <a16:creationId xmlns:a16="http://schemas.microsoft.com/office/drawing/2014/main" id="{78CF50EE-5472-7BCA-E76B-BCD6C3AE9BB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4076" y="1288558"/>
            <a:ext cx="7042626" cy="5320146"/>
          </a:xfrm>
          <a:prstGeom prst="rect">
            <a:avLst/>
          </a:prstGeom>
          <a:noFill/>
          <a:ln>
            <a:noFill/>
          </a:ln>
        </p:spPr>
      </p:pic>
      <p:sp>
        <p:nvSpPr>
          <p:cNvPr id="7" name="TextBox 6">
            <a:extLst>
              <a:ext uri="{FF2B5EF4-FFF2-40B4-BE49-F238E27FC236}">
                <a16:creationId xmlns:a16="http://schemas.microsoft.com/office/drawing/2014/main" id="{6242F916-45CC-C992-D5BA-88F9136DF9F8}"/>
              </a:ext>
            </a:extLst>
          </p:cNvPr>
          <p:cNvSpPr txBox="1"/>
          <p:nvPr/>
        </p:nvSpPr>
        <p:spPr>
          <a:xfrm>
            <a:off x="5326926" y="6408649"/>
            <a:ext cx="6739776" cy="400110"/>
          </a:xfrm>
          <a:prstGeom prst="rect">
            <a:avLst/>
          </a:prstGeom>
          <a:noFill/>
        </p:spPr>
        <p:txBody>
          <a:bodyPr wrap="square" rtlCol="0">
            <a:spAutoFit/>
          </a:bodyPr>
          <a:lstStyle/>
          <a:p>
            <a:r>
              <a:rPr lang="hr-HR" sz="1000" dirty="0"/>
              <a:t>Izvor: STUDIJSKA ANALIZA - Utvrđivanje visine nastale štete na sustavima javne vodoopskrbe i odvodnje na uslužnim područjima Vodoopskrbe i odvodnje d.o.o. , Građevinski fakultet Sveučilišta u Zagrebu, 2022.</a:t>
            </a:r>
            <a:endParaRPr lang="en-US" sz="1000" dirty="0"/>
          </a:p>
        </p:txBody>
      </p:sp>
      <p:sp>
        <p:nvSpPr>
          <p:cNvPr id="5" name="Content Placeholder 4"/>
          <p:cNvSpPr>
            <a:spLocks noGrp="1"/>
          </p:cNvSpPr>
          <p:nvPr>
            <p:ph idx="1"/>
          </p:nvPr>
        </p:nvSpPr>
        <p:spPr>
          <a:xfrm>
            <a:off x="315883" y="1825625"/>
            <a:ext cx="4708193" cy="4351338"/>
          </a:xfrm>
        </p:spPr>
        <p:txBody>
          <a:bodyPr/>
          <a:lstStyle/>
          <a:p>
            <a:r>
              <a:rPr lang="hr-HR" dirty="0"/>
              <a:t>Vodoopskrbni sustav grada Zagreba</a:t>
            </a:r>
          </a:p>
          <a:p>
            <a:pPr lvl="1"/>
            <a:r>
              <a:rPr lang="hr-HR" dirty="0"/>
              <a:t>Vodocrpilišta (46)</a:t>
            </a:r>
          </a:p>
          <a:p>
            <a:pPr lvl="1"/>
            <a:r>
              <a:rPr lang="hr-HR" dirty="0"/>
              <a:t>Uređaji za obradu vode (2)</a:t>
            </a:r>
          </a:p>
          <a:p>
            <a:pPr lvl="1"/>
            <a:r>
              <a:rPr lang="hr-HR" dirty="0"/>
              <a:t>Crpne stanice (132)</a:t>
            </a:r>
          </a:p>
          <a:p>
            <a:pPr lvl="1"/>
            <a:r>
              <a:rPr lang="hr-HR" dirty="0"/>
              <a:t>Cjevovodi (3.177,6km)</a:t>
            </a:r>
          </a:p>
          <a:p>
            <a:pPr lvl="1"/>
            <a:r>
              <a:rPr lang="hr-HR" dirty="0"/>
              <a:t>Vodospreme (70)</a:t>
            </a:r>
          </a:p>
          <a:p>
            <a:pPr lvl="1"/>
            <a:r>
              <a:rPr lang="hr-HR" dirty="0"/>
              <a:t>Ostali objekti (prekidne komore, revizijska okna, objekti za smanjenje tlaka itd.)</a:t>
            </a:r>
          </a:p>
        </p:txBody>
      </p:sp>
    </p:spTree>
    <p:extLst>
      <p:ext uri="{BB962C8B-B14F-4D97-AF65-F5344CB8AC3E}">
        <p14:creationId xmlns:p14="http://schemas.microsoft.com/office/powerpoint/2010/main" val="4030129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F7FADD2D-0554-7AD0-984F-010E9589B3C9}"/>
              </a:ext>
            </a:extLst>
          </p:cNvPr>
          <p:cNvPicPr>
            <a:picLocks noChangeAspect="1"/>
          </p:cNvPicPr>
          <p:nvPr/>
        </p:nvPicPr>
        <p:blipFill rotWithShape="1">
          <a:blip r:embed="rId2"/>
          <a:srcRect l="31730" t="15099" r="35577" b="30141"/>
          <a:stretch/>
        </p:blipFill>
        <p:spPr bwMode="auto">
          <a:xfrm>
            <a:off x="5542798" y="614742"/>
            <a:ext cx="6523904" cy="6147345"/>
          </a:xfrm>
          <a:prstGeom prst="rect">
            <a:avLst/>
          </a:prstGeom>
          <a:ln>
            <a:solidFill>
              <a:schemeClr val="tx1"/>
            </a:solidFill>
          </a:ln>
          <a:extLst>
            <a:ext uri="{53640926-AAD7-44D8-BBD7-CCE9431645EC}">
              <a14:shadowObscured xmlns:a14="http://schemas.microsoft.com/office/drawing/2010/main"/>
            </a:ext>
          </a:extLst>
        </p:spPr>
      </p:pic>
      <p:sp>
        <p:nvSpPr>
          <p:cNvPr id="4" name="Title 3"/>
          <p:cNvSpPr>
            <a:spLocks noGrp="1"/>
          </p:cNvSpPr>
          <p:nvPr>
            <p:ph type="title"/>
          </p:nvPr>
        </p:nvSpPr>
        <p:spPr/>
        <p:txBody>
          <a:bodyPr/>
          <a:lstStyle/>
          <a:p>
            <a:r>
              <a:rPr lang="hr-HR" dirty="0"/>
              <a:t>HIDROTEHNIČKE GRAĐEVINE</a:t>
            </a:r>
          </a:p>
        </p:txBody>
      </p:sp>
      <p:sp>
        <p:nvSpPr>
          <p:cNvPr id="7" name="TextBox 6">
            <a:extLst>
              <a:ext uri="{FF2B5EF4-FFF2-40B4-BE49-F238E27FC236}">
                <a16:creationId xmlns:a16="http://schemas.microsoft.com/office/drawing/2014/main" id="{6242F916-45CC-C992-D5BA-88F9136DF9F8}"/>
              </a:ext>
            </a:extLst>
          </p:cNvPr>
          <p:cNvSpPr txBox="1"/>
          <p:nvPr/>
        </p:nvSpPr>
        <p:spPr>
          <a:xfrm>
            <a:off x="5749084" y="6361977"/>
            <a:ext cx="6739776" cy="400110"/>
          </a:xfrm>
          <a:prstGeom prst="rect">
            <a:avLst/>
          </a:prstGeom>
          <a:noFill/>
        </p:spPr>
        <p:txBody>
          <a:bodyPr wrap="square" rtlCol="0">
            <a:spAutoFit/>
          </a:bodyPr>
          <a:lstStyle/>
          <a:p>
            <a:r>
              <a:rPr lang="hr-HR" sz="1000" dirty="0"/>
              <a:t>Izvor: STUDIJSKA ANALIZA - Utvrđivanje visine nastale štete na sustavima javne vodoopskrbe i odvodnje na uslužnim područjima Vodoopskrbe i odvodnje d.o.o. , Građevinski fakultet Sveučilišta u Zagrebu, 2022.</a:t>
            </a:r>
            <a:endParaRPr lang="en-US" sz="1000" dirty="0"/>
          </a:p>
        </p:txBody>
      </p:sp>
      <p:sp>
        <p:nvSpPr>
          <p:cNvPr id="8" name="Content Placeholder 4">
            <a:extLst>
              <a:ext uri="{FF2B5EF4-FFF2-40B4-BE49-F238E27FC236}">
                <a16:creationId xmlns:a16="http://schemas.microsoft.com/office/drawing/2014/main" id="{7A0B9676-89DB-F97A-839B-744C893AF5A0}"/>
              </a:ext>
            </a:extLst>
          </p:cNvPr>
          <p:cNvSpPr>
            <a:spLocks noGrp="1"/>
          </p:cNvSpPr>
          <p:nvPr>
            <p:ph idx="1"/>
          </p:nvPr>
        </p:nvSpPr>
        <p:spPr>
          <a:xfrm>
            <a:off x="339436" y="1891920"/>
            <a:ext cx="5203362" cy="4351338"/>
          </a:xfrm>
        </p:spPr>
        <p:txBody>
          <a:bodyPr>
            <a:normAutofit/>
          </a:bodyPr>
          <a:lstStyle/>
          <a:p>
            <a:r>
              <a:rPr lang="hr-HR" dirty="0"/>
              <a:t>Sustav odvodnje otpadnih voda grada Zagreba</a:t>
            </a:r>
          </a:p>
          <a:p>
            <a:pPr lvl="1">
              <a:buFont typeface="Wingdings" panose="05000000000000000000" pitchFamily="2" charset="2"/>
              <a:buChar char="§"/>
            </a:pPr>
            <a:r>
              <a:rPr lang="hr-HR" dirty="0"/>
              <a:t>Uređaj za pročišćavanje (1)</a:t>
            </a:r>
          </a:p>
          <a:p>
            <a:pPr lvl="1">
              <a:buFont typeface="Wingdings" panose="05000000000000000000" pitchFamily="2" charset="2"/>
              <a:buChar char="§"/>
            </a:pPr>
            <a:r>
              <a:rPr lang="hr-HR" dirty="0"/>
              <a:t>Crpne stanice (44)</a:t>
            </a:r>
          </a:p>
          <a:p>
            <a:pPr lvl="1">
              <a:buFont typeface="Wingdings" panose="05000000000000000000" pitchFamily="2" charset="2"/>
              <a:buChar char="§"/>
            </a:pPr>
            <a:r>
              <a:rPr lang="hr-HR" dirty="0"/>
              <a:t>Cjevovodi (2.100 km)</a:t>
            </a:r>
          </a:p>
          <a:p>
            <a:pPr lvl="1">
              <a:buFont typeface="Wingdings" panose="05000000000000000000" pitchFamily="2" charset="2"/>
              <a:buChar char="§"/>
            </a:pPr>
            <a:r>
              <a:rPr lang="hr-HR" dirty="0"/>
              <a:t>Ostali objekti (prekidna, revizijska i ulazna okna, slivnici, priključne građevine, spremnici itd.)</a:t>
            </a:r>
          </a:p>
          <a:p>
            <a:pPr lvl="1">
              <a:buFont typeface="Wingdings" panose="05000000000000000000" pitchFamily="2" charset="2"/>
              <a:buChar char="§"/>
            </a:pPr>
            <a:endParaRPr lang="hr-HR" dirty="0"/>
          </a:p>
        </p:txBody>
      </p:sp>
    </p:spTree>
    <p:extLst>
      <p:ext uri="{BB962C8B-B14F-4D97-AF65-F5344CB8AC3E}">
        <p14:creationId xmlns:p14="http://schemas.microsoft.com/office/powerpoint/2010/main" val="13402447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HIDROTEHNIČKE GRAĐEVINE</a:t>
            </a:r>
          </a:p>
        </p:txBody>
      </p:sp>
      <p:sp>
        <p:nvSpPr>
          <p:cNvPr id="5" name="Content Placeholder 4"/>
          <p:cNvSpPr>
            <a:spLocks noGrp="1"/>
          </p:cNvSpPr>
          <p:nvPr>
            <p:ph idx="1"/>
          </p:nvPr>
        </p:nvSpPr>
        <p:spPr>
          <a:xfrm>
            <a:off x="357909" y="1788680"/>
            <a:ext cx="4822767" cy="4351338"/>
          </a:xfrm>
        </p:spPr>
        <p:txBody>
          <a:bodyPr/>
          <a:lstStyle/>
          <a:p>
            <a:r>
              <a:rPr lang="hr-HR" dirty="0"/>
              <a:t>Sustav zaštite od poplava grada Zagreba</a:t>
            </a:r>
          </a:p>
          <a:p>
            <a:pPr lvl="1">
              <a:buFont typeface="Wingdings" panose="05000000000000000000" pitchFamily="2" charset="2"/>
              <a:buChar char="§"/>
            </a:pPr>
            <a:r>
              <a:rPr lang="hr-HR" dirty="0"/>
              <a:t>Nasipi (97,7 km)</a:t>
            </a:r>
          </a:p>
          <a:p>
            <a:pPr lvl="1">
              <a:buFont typeface="Wingdings" panose="05000000000000000000" pitchFamily="2" charset="2"/>
              <a:buChar char="§"/>
            </a:pPr>
            <a:r>
              <a:rPr lang="hr-HR" dirty="0"/>
              <a:t>Retencije (19)</a:t>
            </a:r>
          </a:p>
        </p:txBody>
      </p:sp>
      <p:pic>
        <p:nvPicPr>
          <p:cNvPr id="2" name="Picture 1">
            <a:extLst>
              <a:ext uri="{FF2B5EF4-FFF2-40B4-BE49-F238E27FC236}">
                <a16:creationId xmlns:a16="http://schemas.microsoft.com/office/drawing/2014/main" id="{F977E028-0217-52B9-68D3-C5B1113ABDC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1968" y="1489436"/>
            <a:ext cx="7760032" cy="4949825"/>
          </a:xfrm>
          <a:prstGeom prst="rect">
            <a:avLst/>
          </a:prstGeom>
          <a:noFill/>
        </p:spPr>
      </p:pic>
    </p:spTree>
    <p:extLst>
      <p:ext uri="{BB962C8B-B14F-4D97-AF65-F5344CB8AC3E}">
        <p14:creationId xmlns:p14="http://schemas.microsoft.com/office/powerpoint/2010/main" val="27364307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5856F7-E1E3-7F86-E8C4-827C77F6E70C}"/>
              </a:ext>
            </a:extLst>
          </p:cNvPr>
          <p:cNvSpPr>
            <a:spLocks noGrp="1"/>
          </p:cNvSpPr>
          <p:nvPr>
            <p:ph idx="1"/>
          </p:nvPr>
        </p:nvSpPr>
        <p:spPr/>
        <p:txBody>
          <a:bodyPr>
            <a:normAutofit fontScale="92500" lnSpcReduction="10000"/>
          </a:bodyPr>
          <a:lstStyle/>
          <a:p>
            <a:r>
              <a:rPr lang="en-US" dirty="0" err="1"/>
              <a:t>Osnovni</a:t>
            </a:r>
            <a:r>
              <a:rPr lang="en-US" dirty="0"/>
              <a:t> </a:t>
            </a:r>
            <a:r>
              <a:rPr lang="en-US" dirty="0" err="1"/>
              <a:t>cilj</a:t>
            </a:r>
            <a:r>
              <a:rPr lang="en-US" dirty="0"/>
              <a:t> </a:t>
            </a:r>
            <a:r>
              <a:rPr lang="en-US" dirty="0" err="1"/>
              <a:t>metodologije</a:t>
            </a:r>
            <a:r>
              <a:rPr lang="en-US" dirty="0"/>
              <a:t> je </a:t>
            </a:r>
            <a:r>
              <a:rPr lang="en-US" dirty="0" err="1"/>
              <a:t>utvrđivanje</a:t>
            </a:r>
            <a:r>
              <a:rPr lang="en-US" dirty="0"/>
              <a:t> </a:t>
            </a:r>
            <a:r>
              <a:rPr lang="en-US" dirty="0" err="1"/>
              <a:t>potresnog</a:t>
            </a:r>
            <a:r>
              <a:rPr lang="en-US" dirty="0"/>
              <a:t> </a:t>
            </a:r>
            <a:r>
              <a:rPr lang="en-US" dirty="0" err="1"/>
              <a:t>hazarda</a:t>
            </a:r>
            <a:r>
              <a:rPr lang="en-US" dirty="0"/>
              <a:t> </a:t>
            </a:r>
            <a:r>
              <a:rPr lang="en-US" dirty="0" err="1"/>
              <a:t>vitalnih</a:t>
            </a:r>
            <a:r>
              <a:rPr lang="en-US" dirty="0"/>
              <a:t> </a:t>
            </a:r>
            <a:r>
              <a:rPr lang="en-US" dirty="0" err="1"/>
              <a:t>hidrotehničkih</a:t>
            </a:r>
            <a:r>
              <a:rPr lang="en-US" dirty="0"/>
              <a:t> </a:t>
            </a:r>
            <a:r>
              <a:rPr lang="en-US" dirty="0" err="1"/>
              <a:t>građevina</a:t>
            </a:r>
            <a:r>
              <a:rPr lang="en-US" dirty="0"/>
              <a:t> </a:t>
            </a:r>
            <a:r>
              <a:rPr lang="en-US" dirty="0" err="1"/>
              <a:t>na</a:t>
            </a:r>
            <a:r>
              <a:rPr lang="en-US" dirty="0"/>
              <a:t> </a:t>
            </a:r>
            <a:r>
              <a:rPr lang="en-US" dirty="0" err="1"/>
              <a:t>području</a:t>
            </a:r>
            <a:r>
              <a:rPr lang="en-US" dirty="0"/>
              <a:t> </a:t>
            </a:r>
            <a:r>
              <a:rPr lang="en-US" dirty="0" err="1"/>
              <a:t>grada</a:t>
            </a:r>
            <a:r>
              <a:rPr lang="en-US" dirty="0"/>
              <a:t> </a:t>
            </a:r>
            <a:r>
              <a:rPr lang="en-US" dirty="0" err="1"/>
              <a:t>Zagreba</a:t>
            </a:r>
            <a:r>
              <a:rPr lang="en-US" dirty="0"/>
              <a:t>. </a:t>
            </a:r>
            <a:endParaRPr lang="hr-HR" dirty="0"/>
          </a:p>
          <a:p>
            <a:r>
              <a:rPr lang="en-US" dirty="0"/>
              <a:t>Pod </a:t>
            </a:r>
            <a:r>
              <a:rPr lang="en-US" dirty="0" err="1"/>
              <a:t>potresnim</a:t>
            </a:r>
            <a:r>
              <a:rPr lang="en-US" dirty="0"/>
              <a:t> </a:t>
            </a:r>
            <a:r>
              <a:rPr lang="en-US" dirty="0" err="1"/>
              <a:t>hazardom</a:t>
            </a:r>
            <a:r>
              <a:rPr lang="en-US" dirty="0"/>
              <a:t> </a:t>
            </a:r>
            <a:r>
              <a:rPr lang="en-US" dirty="0" err="1"/>
              <a:t>podrazumijeva</a:t>
            </a:r>
            <a:r>
              <a:rPr lang="en-US" dirty="0"/>
              <a:t> se </a:t>
            </a:r>
            <a:r>
              <a:rPr lang="en-US" dirty="0" err="1"/>
              <a:t>pojava</a:t>
            </a:r>
            <a:r>
              <a:rPr lang="en-US" dirty="0"/>
              <a:t> </a:t>
            </a:r>
            <a:r>
              <a:rPr lang="en-US" dirty="0" err="1"/>
              <a:t>sintetičkog</a:t>
            </a:r>
            <a:r>
              <a:rPr lang="en-US" dirty="0"/>
              <a:t> (</a:t>
            </a:r>
            <a:r>
              <a:rPr lang="en-US" dirty="0" err="1"/>
              <a:t>hipotetskog</a:t>
            </a:r>
            <a:r>
              <a:rPr lang="en-US" dirty="0"/>
              <a:t>) </a:t>
            </a:r>
            <a:r>
              <a:rPr lang="en-US" dirty="0" err="1"/>
              <a:t>potresa</a:t>
            </a:r>
            <a:r>
              <a:rPr lang="en-US" dirty="0"/>
              <a:t> </a:t>
            </a:r>
            <a:r>
              <a:rPr lang="en-US" dirty="0" err="1"/>
              <a:t>povratnog</a:t>
            </a:r>
            <a:r>
              <a:rPr lang="en-US" dirty="0"/>
              <a:t> </a:t>
            </a:r>
            <a:r>
              <a:rPr lang="en-US" dirty="0" err="1"/>
              <a:t>perioda</a:t>
            </a:r>
            <a:r>
              <a:rPr lang="en-US" dirty="0"/>
              <a:t> 475g. </a:t>
            </a:r>
            <a:r>
              <a:rPr lang="en-US" dirty="0" err="1"/>
              <a:t>te</a:t>
            </a:r>
            <a:r>
              <a:rPr lang="en-US" dirty="0"/>
              <a:t> </a:t>
            </a:r>
            <a:r>
              <a:rPr lang="en-US" dirty="0" err="1"/>
              <a:t>iskaz</a:t>
            </a:r>
            <a:r>
              <a:rPr lang="en-US" dirty="0"/>
              <a:t> </a:t>
            </a:r>
            <a:r>
              <a:rPr lang="en-US" dirty="0" err="1"/>
              <a:t>potencijalnih</a:t>
            </a:r>
            <a:r>
              <a:rPr lang="en-US" dirty="0"/>
              <a:t> </a:t>
            </a:r>
            <a:r>
              <a:rPr lang="en-US" dirty="0" err="1"/>
              <a:t>troškova</a:t>
            </a:r>
            <a:r>
              <a:rPr lang="en-US" dirty="0"/>
              <a:t> i </a:t>
            </a:r>
            <a:r>
              <a:rPr lang="en-US" dirty="0" err="1"/>
              <a:t>broja</a:t>
            </a:r>
            <a:r>
              <a:rPr lang="en-US" dirty="0"/>
              <a:t> </a:t>
            </a:r>
            <a:r>
              <a:rPr lang="en-US" dirty="0" err="1"/>
              <a:t>oštećenih</a:t>
            </a:r>
            <a:r>
              <a:rPr lang="en-US" dirty="0"/>
              <a:t> </a:t>
            </a:r>
            <a:r>
              <a:rPr lang="en-US" dirty="0" err="1"/>
              <a:t>građevina</a:t>
            </a:r>
            <a:r>
              <a:rPr lang="en-US" dirty="0"/>
              <a:t>.  </a:t>
            </a:r>
            <a:endParaRPr lang="hr-HR" dirty="0"/>
          </a:p>
          <a:p>
            <a:r>
              <a:rPr lang="en-US" dirty="0" err="1"/>
              <a:t>Intenzitet</a:t>
            </a:r>
            <a:r>
              <a:rPr lang="en-US" dirty="0"/>
              <a:t> </a:t>
            </a:r>
            <a:r>
              <a:rPr lang="en-US" dirty="0" err="1"/>
              <a:t>hipotetskog</a:t>
            </a:r>
            <a:r>
              <a:rPr lang="en-US" dirty="0"/>
              <a:t> </a:t>
            </a:r>
            <a:r>
              <a:rPr lang="en-US" dirty="0" err="1"/>
              <a:t>potresa</a:t>
            </a:r>
            <a:r>
              <a:rPr lang="en-US" dirty="0"/>
              <a:t> se </a:t>
            </a:r>
            <a:r>
              <a:rPr lang="en-US" dirty="0" err="1"/>
              <a:t>procjenjuje</a:t>
            </a:r>
            <a:r>
              <a:rPr lang="en-US" dirty="0"/>
              <a:t> </a:t>
            </a:r>
            <a:r>
              <a:rPr lang="en-US" dirty="0" err="1"/>
              <a:t>na</a:t>
            </a:r>
            <a:r>
              <a:rPr lang="en-US" dirty="0"/>
              <a:t> PGA=0,29g </a:t>
            </a:r>
            <a:r>
              <a:rPr lang="en-US" dirty="0" err="1"/>
              <a:t>prema</a:t>
            </a:r>
            <a:r>
              <a:rPr lang="en-US" dirty="0"/>
              <a:t> Karti </a:t>
            </a:r>
            <a:r>
              <a:rPr lang="en-US" dirty="0" err="1"/>
              <a:t>potresnih</a:t>
            </a:r>
            <a:r>
              <a:rPr lang="en-US" dirty="0"/>
              <a:t> </a:t>
            </a:r>
            <a:r>
              <a:rPr lang="en-US" dirty="0" err="1"/>
              <a:t>područja</a:t>
            </a:r>
            <a:r>
              <a:rPr lang="en-US" dirty="0"/>
              <a:t> </a:t>
            </a:r>
            <a:r>
              <a:rPr lang="en-US" dirty="0" err="1"/>
              <a:t>Republike</a:t>
            </a:r>
            <a:r>
              <a:rPr lang="en-US" dirty="0"/>
              <a:t> </a:t>
            </a:r>
            <a:r>
              <a:rPr lang="en-US" dirty="0" err="1"/>
              <a:t>Hrvatske</a:t>
            </a:r>
            <a:endParaRPr lang="hr-HR" dirty="0"/>
          </a:p>
          <a:p>
            <a:r>
              <a:rPr lang="hr-HR" dirty="0"/>
              <a:t>Analiza je izrađena na osnovu</a:t>
            </a:r>
            <a:r>
              <a:rPr lang="en-US" dirty="0"/>
              <a:t> </a:t>
            </a:r>
            <a:r>
              <a:rPr lang="en-US" dirty="0" err="1"/>
              <a:t>krivulje</a:t>
            </a:r>
            <a:r>
              <a:rPr lang="en-US" dirty="0"/>
              <a:t> </a:t>
            </a:r>
            <a:r>
              <a:rPr lang="en-US" dirty="0" err="1"/>
              <a:t>vjerojatnosti</a:t>
            </a:r>
            <a:r>
              <a:rPr lang="en-US" dirty="0"/>
              <a:t> </a:t>
            </a:r>
            <a:r>
              <a:rPr lang="en-US" dirty="0" err="1"/>
              <a:t>oštećenja</a:t>
            </a:r>
            <a:r>
              <a:rPr lang="en-US" dirty="0"/>
              <a:t> </a:t>
            </a:r>
            <a:r>
              <a:rPr lang="en-US" dirty="0" err="1"/>
              <a:t>preuzet</a:t>
            </a:r>
            <a:r>
              <a:rPr lang="hr-HR" dirty="0"/>
              <a:t>ih</a:t>
            </a:r>
            <a:r>
              <a:rPr lang="en-US" dirty="0"/>
              <a:t> </a:t>
            </a:r>
            <a:r>
              <a:rPr lang="en-US" dirty="0" err="1"/>
              <a:t>iz</a:t>
            </a:r>
            <a:r>
              <a:rPr lang="en-US" dirty="0"/>
              <a:t> </a:t>
            </a:r>
            <a:r>
              <a:rPr lang="en-US" dirty="0" err="1"/>
              <a:t>projekta</a:t>
            </a:r>
            <a:r>
              <a:rPr lang="en-US" dirty="0"/>
              <a:t> </a:t>
            </a:r>
            <a:r>
              <a:rPr lang="en-US" dirty="0" err="1"/>
              <a:t>Syner</a:t>
            </a:r>
            <a:r>
              <a:rPr lang="en-US" dirty="0"/>
              <a:t>-G</a:t>
            </a:r>
            <a:r>
              <a:rPr lang="hr-HR" dirty="0"/>
              <a:t>, </a:t>
            </a:r>
            <a:r>
              <a:rPr lang="en-US" dirty="0" err="1"/>
              <a:t>Pitilakis</a:t>
            </a:r>
            <a:r>
              <a:rPr lang="en-US" dirty="0"/>
              <a:t> i dr. 2014. </a:t>
            </a:r>
            <a:endParaRPr lang="hr-HR" dirty="0"/>
          </a:p>
          <a:p>
            <a:r>
              <a:rPr lang="en-US" dirty="0" err="1"/>
              <a:t>Krivulje</a:t>
            </a:r>
            <a:r>
              <a:rPr lang="en-US" dirty="0"/>
              <a:t> </a:t>
            </a:r>
            <a:r>
              <a:rPr lang="en-US" dirty="0" err="1"/>
              <a:t>su</a:t>
            </a:r>
            <a:r>
              <a:rPr lang="en-US" dirty="0"/>
              <a:t> </a:t>
            </a:r>
            <a:r>
              <a:rPr lang="en-US" dirty="0" err="1"/>
              <a:t>izvedene</a:t>
            </a:r>
            <a:r>
              <a:rPr lang="en-US" dirty="0"/>
              <a:t> </a:t>
            </a:r>
            <a:r>
              <a:rPr lang="en-US" dirty="0" err="1"/>
              <a:t>iz</a:t>
            </a:r>
            <a:r>
              <a:rPr lang="en-US" dirty="0"/>
              <a:t> </a:t>
            </a:r>
            <a:r>
              <a:rPr lang="en-US" dirty="0" err="1"/>
              <a:t>podataka</a:t>
            </a:r>
            <a:r>
              <a:rPr lang="en-US" dirty="0"/>
              <a:t> o </a:t>
            </a:r>
            <a:r>
              <a:rPr lang="en-US" dirty="0" err="1"/>
              <a:t>oštećenjima</a:t>
            </a:r>
            <a:r>
              <a:rPr lang="en-US" dirty="0"/>
              <a:t> </a:t>
            </a:r>
            <a:r>
              <a:rPr lang="en-US" dirty="0" err="1"/>
              <a:t>uslijed</a:t>
            </a:r>
            <a:r>
              <a:rPr lang="en-US" dirty="0"/>
              <a:t> </a:t>
            </a:r>
            <a:r>
              <a:rPr lang="en-US" dirty="0" err="1"/>
              <a:t>nekoliko</a:t>
            </a:r>
            <a:r>
              <a:rPr lang="en-US" dirty="0"/>
              <a:t> </a:t>
            </a:r>
            <a:r>
              <a:rPr lang="en-US" dirty="0" err="1"/>
              <a:t>većih</a:t>
            </a:r>
            <a:r>
              <a:rPr lang="en-US" dirty="0"/>
              <a:t> </a:t>
            </a:r>
            <a:r>
              <a:rPr lang="en-US" dirty="0" err="1"/>
              <a:t>potresa</a:t>
            </a:r>
            <a:r>
              <a:rPr lang="en-US" dirty="0"/>
              <a:t> u EU, USA, </a:t>
            </a:r>
            <a:r>
              <a:rPr lang="en-US" dirty="0" err="1"/>
              <a:t>Turskoj</a:t>
            </a:r>
            <a:r>
              <a:rPr lang="en-US" dirty="0"/>
              <a:t> i </a:t>
            </a:r>
            <a:r>
              <a:rPr lang="en-US" dirty="0" err="1"/>
              <a:t>Novom</a:t>
            </a:r>
            <a:r>
              <a:rPr lang="en-US" dirty="0"/>
              <a:t> </a:t>
            </a:r>
            <a:r>
              <a:rPr lang="en-US" dirty="0" err="1"/>
              <a:t>Zelandu</a:t>
            </a:r>
            <a:endParaRPr lang="en-US" dirty="0"/>
          </a:p>
        </p:txBody>
      </p:sp>
      <p:sp>
        <p:nvSpPr>
          <p:cNvPr id="4" name="Title 3">
            <a:extLst>
              <a:ext uri="{FF2B5EF4-FFF2-40B4-BE49-F238E27FC236}">
                <a16:creationId xmlns:a16="http://schemas.microsoft.com/office/drawing/2014/main" id="{AE842F32-17C5-4565-99FE-7A94E952A2BA}"/>
              </a:ext>
            </a:extLst>
          </p:cNvPr>
          <p:cNvSpPr>
            <a:spLocks noGrp="1"/>
          </p:cNvSpPr>
          <p:nvPr>
            <p:ph type="title"/>
          </p:nvPr>
        </p:nvSpPr>
        <p:spPr>
          <a:xfrm>
            <a:off x="838200" y="365125"/>
            <a:ext cx="10515600" cy="1325563"/>
          </a:xfrm>
        </p:spPr>
        <p:txBody>
          <a:bodyPr/>
          <a:lstStyle/>
          <a:p>
            <a:r>
              <a:rPr lang="hr-HR" dirty="0"/>
              <a:t>Definiranje potresnog hazarda</a:t>
            </a:r>
          </a:p>
        </p:txBody>
      </p:sp>
    </p:spTree>
    <p:extLst>
      <p:ext uri="{BB962C8B-B14F-4D97-AF65-F5344CB8AC3E}">
        <p14:creationId xmlns:p14="http://schemas.microsoft.com/office/powerpoint/2010/main" val="118014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10" name="Table 9">
            <a:extLst>
              <a:ext uri="{FF2B5EF4-FFF2-40B4-BE49-F238E27FC236}">
                <a16:creationId xmlns:a16="http://schemas.microsoft.com/office/drawing/2014/main" id="{974EC8C4-38FF-A4CE-99B8-D4CA4FB016E6}"/>
              </a:ext>
            </a:extLst>
          </p:cNvPr>
          <p:cNvGraphicFramePr>
            <a:graphicFrameLocks noGrp="1"/>
          </p:cNvGraphicFramePr>
          <p:nvPr>
            <p:extLst>
              <p:ext uri="{D42A27DB-BD31-4B8C-83A1-F6EECF244321}">
                <p14:modId xmlns:p14="http://schemas.microsoft.com/office/powerpoint/2010/main" val="110809938"/>
              </p:ext>
            </p:extLst>
          </p:nvPr>
        </p:nvGraphicFramePr>
        <p:xfrm>
          <a:off x="1367774" y="1825625"/>
          <a:ext cx="9456451" cy="4355383"/>
        </p:xfrm>
        <a:graphic>
          <a:graphicData uri="http://schemas.openxmlformats.org/drawingml/2006/table">
            <a:tbl>
              <a:tblPr firstRow="1" firstCol="1" bandRow="1"/>
              <a:tblGrid>
                <a:gridCol w="2998294">
                  <a:extLst>
                    <a:ext uri="{9D8B030D-6E8A-4147-A177-3AD203B41FA5}">
                      <a16:colId xmlns:a16="http://schemas.microsoft.com/office/drawing/2014/main" val="3207257550"/>
                    </a:ext>
                  </a:extLst>
                </a:gridCol>
                <a:gridCol w="2152719">
                  <a:extLst>
                    <a:ext uri="{9D8B030D-6E8A-4147-A177-3AD203B41FA5}">
                      <a16:colId xmlns:a16="http://schemas.microsoft.com/office/drawing/2014/main" val="1376003828"/>
                    </a:ext>
                  </a:extLst>
                </a:gridCol>
                <a:gridCol w="2152719">
                  <a:extLst>
                    <a:ext uri="{9D8B030D-6E8A-4147-A177-3AD203B41FA5}">
                      <a16:colId xmlns:a16="http://schemas.microsoft.com/office/drawing/2014/main" val="3827602075"/>
                    </a:ext>
                  </a:extLst>
                </a:gridCol>
                <a:gridCol w="2152719">
                  <a:extLst>
                    <a:ext uri="{9D8B030D-6E8A-4147-A177-3AD203B41FA5}">
                      <a16:colId xmlns:a16="http://schemas.microsoft.com/office/drawing/2014/main" val="1990426688"/>
                    </a:ext>
                  </a:extLst>
                </a:gridCol>
              </a:tblGrid>
              <a:tr h="214141">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VODOOPSKRBNI SUSTAV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7679896"/>
                  </a:ext>
                </a:extLst>
              </a:tr>
              <a:tr h="685250">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4833200"/>
                  </a:ext>
                </a:extLst>
              </a:tr>
              <a:tr h="907956">
                <a:tc>
                  <a:txBody>
                    <a:bodyPr/>
                    <a:lstStyle/>
                    <a:p>
                      <a:pPr algn="ctr">
                        <a:lnSpc>
                          <a:spcPct val="107000"/>
                        </a:lnSpc>
                        <a:spcAft>
                          <a:spcPts val="800"/>
                        </a:spcAft>
                      </a:pPr>
                      <a:r>
                        <a:rPr lang="hr-HR" sz="2000" kern="0">
                          <a:effectLst/>
                          <a:latin typeface="Calibri" panose="020F0502020204030204" pitchFamily="34" charset="0"/>
                          <a:ea typeface="Times New Roman" panose="02020603050405020304" pitchFamily="18" charset="0"/>
                          <a:cs typeface="Times New Roman" panose="02020603050405020304" pitchFamily="18" charset="0"/>
                        </a:rPr>
                        <a:t>VODOCRPILIŠTA</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 *izraženo u broju zdenaca</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 ZG ukupno 46 zdenaca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19</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1</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4.264.000 €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6405896"/>
                  </a:ext>
                </a:extLst>
              </a:tr>
              <a:tr h="2543991">
                <a:tc gridSpan="4">
                  <a:txBody>
                    <a:bodyPr/>
                    <a:lstStyle/>
                    <a:p>
                      <a:pPr algn="l">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*manje oštećenje: Neispravnost pumpe i motora zdenca na kratko vrijeme (manje od 3 dana) zbog nestanka električne energije i pomoćnog napajanja, ukoliko postoje, ili manje oštećenje. Normalan protok i tlak vode. Operativan nakon ograničenih popravaka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*srednje oštećenje: Neispravnost pumpe i motora zdenca na oko tjedan dana zbog gubitka električne energije i pomoćnog napajanja, ukoliko postoje, znatna šteta mehaničke i električne opreme, ili umjereno oštećenje građevine. Smanjen protok i tlak vode. Operativan nakon popravka.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*veliko oštećenje: Velika oštećenja građevine ili velike deformacije pumpe zdenca i vertikalnog okna. Djelomično operativno nakon većih popravaka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*Nema značajnog utjecaja na vodoopskrbu grada Zagreba jer se u slučaju potresa voda može isporučivati iz drugih vodocrpilišta uz redukciju vode  </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1673" marR="61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2783381"/>
                  </a:ext>
                </a:extLst>
              </a:tr>
            </a:tbl>
          </a:graphicData>
        </a:graphic>
      </p:graphicFrame>
    </p:spTree>
    <p:extLst>
      <p:ext uri="{BB962C8B-B14F-4D97-AF65-F5344CB8AC3E}">
        <p14:creationId xmlns:p14="http://schemas.microsoft.com/office/powerpoint/2010/main" val="209795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2" name="Table 1">
            <a:extLst>
              <a:ext uri="{FF2B5EF4-FFF2-40B4-BE49-F238E27FC236}">
                <a16:creationId xmlns:a16="http://schemas.microsoft.com/office/drawing/2014/main" id="{68198E4B-8437-D0BD-4355-E60BA3F54D6F}"/>
              </a:ext>
            </a:extLst>
          </p:cNvPr>
          <p:cNvGraphicFramePr>
            <a:graphicFrameLocks noGrp="1"/>
          </p:cNvGraphicFramePr>
          <p:nvPr>
            <p:extLst>
              <p:ext uri="{D42A27DB-BD31-4B8C-83A1-F6EECF244321}">
                <p14:modId xmlns:p14="http://schemas.microsoft.com/office/powerpoint/2010/main" val="2928675018"/>
              </p:ext>
            </p:extLst>
          </p:nvPr>
        </p:nvGraphicFramePr>
        <p:xfrm>
          <a:off x="1263534" y="1526367"/>
          <a:ext cx="9900459" cy="4669233"/>
        </p:xfrm>
        <a:graphic>
          <a:graphicData uri="http://schemas.openxmlformats.org/drawingml/2006/table">
            <a:tbl>
              <a:tblPr firstRow="1" firstCol="1" bandRow="1"/>
              <a:tblGrid>
                <a:gridCol w="3137091">
                  <a:extLst>
                    <a:ext uri="{9D8B030D-6E8A-4147-A177-3AD203B41FA5}">
                      <a16:colId xmlns:a16="http://schemas.microsoft.com/office/drawing/2014/main" val="4193525012"/>
                    </a:ext>
                  </a:extLst>
                </a:gridCol>
                <a:gridCol w="2253796">
                  <a:extLst>
                    <a:ext uri="{9D8B030D-6E8A-4147-A177-3AD203B41FA5}">
                      <a16:colId xmlns:a16="http://schemas.microsoft.com/office/drawing/2014/main" val="1000430915"/>
                    </a:ext>
                  </a:extLst>
                </a:gridCol>
                <a:gridCol w="2253796">
                  <a:extLst>
                    <a:ext uri="{9D8B030D-6E8A-4147-A177-3AD203B41FA5}">
                      <a16:colId xmlns:a16="http://schemas.microsoft.com/office/drawing/2014/main" val="4168018705"/>
                    </a:ext>
                  </a:extLst>
                </a:gridCol>
                <a:gridCol w="2255776">
                  <a:extLst>
                    <a:ext uri="{9D8B030D-6E8A-4147-A177-3AD203B41FA5}">
                      <a16:colId xmlns:a16="http://schemas.microsoft.com/office/drawing/2014/main" val="4092429439"/>
                    </a:ext>
                  </a:extLst>
                </a:gridCol>
              </a:tblGrid>
              <a:tr h="285967">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VODOOPSKRBNI SUSTAV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0466332"/>
                  </a:ext>
                </a:extLst>
              </a:tr>
              <a:tr h="757426">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567744"/>
                  </a:ext>
                </a:extLst>
              </a:tr>
              <a:tr h="896546">
                <a:tc>
                  <a:txBody>
                    <a:bodyPr/>
                    <a:lstStyle/>
                    <a:p>
                      <a:pPr algn="ctr">
                        <a:lnSpc>
                          <a:spcPct val="107000"/>
                        </a:lnSpc>
                        <a:spcAft>
                          <a:spcPts val="800"/>
                        </a:spcAft>
                      </a:pPr>
                      <a:r>
                        <a:rPr lang="hr-HR" sz="2000" kern="0">
                          <a:effectLst/>
                          <a:latin typeface="Calibri" panose="020F0502020204030204" pitchFamily="34" charset="0"/>
                          <a:ea typeface="Times New Roman" panose="02020603050405020304" pitchFamily="18" charset="0"/>
                          <a:cs typeface="Times New Roman" panose="02020603050405020304" pitchFamily="18" charset="0"/>
                        </a:rPr>
                        <a:t>UREĐAJI ZA OBRADU VODE </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*izraženo kao broj uređaja</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 ZG ukupno 2 uređaja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1</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0</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749.800 €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730531"/>
                  </a:ext>
                </a:extLst>
              </a:tr>
              <a:tr h="2411399">
                <a:tc gridSpan="4">
                  <a:txBody>
                    <a:bodyPr/>
                    <a:lstStyle/>
                    <a:p>
                      <a:pPr algn="l">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*očekuju se manja do srednja oštećenja na jednom od uređaja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Sašnak</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ili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Petruševec</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*manje oštećenje: Neispravnost rada postrojenja na kratko vrijeme (manje od 3 dana) zbog nestanka električne energije, značajnog oštećenja različite opreme, manjeg oštećenja taložnih bazena i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kloracijskih</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spremnika, ili manjeg oštećenja kemijskih spremnika. Može doći do gubitka kvalitete vode. Normalan protok i tlak vode. Operativan nakon ograničenih popravaka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*srednje oštećenje: Neispravnost rada postrojenja na oko tjedan dana zbog nestanka električne energije, velikog oštećenja različite opreme, značajnog oštećenja taložnih bazena i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kloracijskih</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spremnika bez gubitka sadržaja, ili značajnog oštećenja kemijskih spremnika. Gubitak kvalitete vode je neminovan. Smanjen protok i tlak vode. Operativan nakon popravka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*veliko oštećenje: Velika oštećenje cijevi koje povezuju različite bazene i kemijske jedinice. Vjerojatno će doći do zaustavljanja rada postrojenja. Djelomično operativno nakon većih popravaka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*Nema značajnog utjecaja na vodoopskrbu grada Zagreba jer se u slučaju potresa voda može isporučivati iz drugih vodocrpilišta uz redukciju vode</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5648" marR="556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87754183"/>
                  </a:ext>
                </a:extLst>
              </a:tr>
            </a:tbl>
          </a:graphicData>
        </a:graphic>
      </p:graphicFrame>
    </p:spTree>
    <p:extLst>
      <p:ext uri="{BB962C8B-B14F-4D97-AF65-F5344CB8AC3E}">
        <p14:creationId xmlns:p14="http://schemas.microsoft.com/office/powerpoint/2010/main" val="3308591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3" name="Table 2">
            <a:extLst>
              <a:ext uri="{FF2B5EF4-FFF2-40B4-BE49-F238E27FC236}">
                <a16:creationId xmlns:a16="http://schemas.microsoft.com/office/drawing/2014/main" id="{683315C8-3C6F-0EED-6B33-3DBFE5216A90}"/>
              </a:ext>
            </a:extLst>
          </p:cNvPr>
          <p:cNvGraphicFramePr>
            <a:graphicFrameLocks noGrp="1"/>
          </p:cNvGraphicFramePr>
          <p:nvPr>
            <p:extLst>
              <p:ext uri="{D42A27DB-BD31-4B8C-83A1-F6EECF244321}">
                <p14:modId xmlns:p14="http://schemas.microsoft.com/office/powerpoint/2010/main" val="3837948454"/>
              </p:ext>
            </p:extLst>
          </p:nvPr>
        </p:nvGraphicFramePr>
        <p:xfrm>
          <a:off x="1005840" y="1445717"/>
          <a:ext cx="10050086" cy="5047158"/>
        </p:xfrm>
        <a:graphic>
          <a:graphicData uri="http://schemas.openxmlformats.org/drawingml/2006/table">
            <a:tbl>
              <a:tblPr firstRow="1" firstCol="1" bandRow="1"/>
              <a:tblGrid>
                <a:gridCol w="3183866">
                  <a:extLst>
                    <a:ext uri="{9D8B030D-6E8A-4147-A177-3AD203B41FA5}">
                      <a16:colId xmlns:a16="http://schemas.microsoft.com/office/drawing/2014/main" val="2665210606"/>
                    </a:ext>
                  </a:extLst>
                </a:gridCol>
                <a:gridCol w="2287400">
                  <a:extLst>
                    <a:ext uri="{9D8B030D-6E8A-4147-A177-3AD203B41FA5}">
                      <a16:colId xmlns:a16="http://schemas.microsoft.com/office/drawing/2014/main" val="1368224844"/>
                    </a:ext>
                  </a:extLst>
                </a:gridCol>
                <a:gridCol w="2287400">
                  <a:extLst>
                    <a:ext uri="{9D8B030D-6E8A-4147-A177-3AD203B41FA5}">
                      <a16:colId xmlns:a16="http://schemas.microsoft.com/office/drawing/2014/main" val="2564289886"/>
                    </a:ext>
                  </a:extLst>
                </a:gridCol>
                <a:gridCol w="2291420">
                  <a:extLst>
                    <a:ext uri="{9D8B030D-6E8A-4147-A177-3AD203B41FA5}">
                      <a16:colId xmlns:a16="http://schemas.microsoft.com/office/drawing/2014/main" val="3566639849"/>
                    </a:ext>
                  </a:extLst>
                </a:gridCol>
              </a:tblGrid>
              <a:tr h="296201">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VODOOPSKRBNI SUSTAV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8972380"/>
                  </a:ext>
                </a:extLst>
              </a:tr>
              <a:tr h="825132">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2445148"/>
                  </a:ext>
                </a:extLst>
              </a:tr>
              <a:tr h="712294">
                <a:tc>
                  <a:txBody>
                    <a:bodyPr/>
                    <a:lstStyle/>
                    <a:p>
                      <a:pPr algn="ctr">
                        <a:lnSpc>
                          <a:spcPct val="107000"/>
                        </a:lnSpc>
                        <a:spcAft>
                          <a:spcPts val="800"/>
                        </a:spcAft>
                      </a:pPr>
                      <a:r>
                        <a:rPr lang="hr-HR" sz="1800" kern="0">
                          <a:effectLst/>
                          <a:latin typeface="Calibri" panose="020F0502020204030204" pitchFamily="34" charset="0"/>
                          <a:ea typeface="Times New Roman" panose="02020603050405020304" pitchFamily="18" charset="0"/>
                          <a:cs typeface="Times New Roman" panose="02020603050405020304" pitchFamily="18" charset="0"/>
                        </a:rPr>
                        <a:t>CRPNE STANICE</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 *izraženo kao broj crpnih stanica</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 ZG ukupno 132 c.s.</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132</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0</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4.663.500 €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5283728"/>
                  </a:ext>
                </a:extLst>
              </a:tr>
              <a:tr h="2517711">
                <a:tc gridSpan="4">
                  <a:txBody>
                    <a:bodyPr/>
                    <a:lstStyle/>
                    <a:p>
                      <a:pPr algn="l">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*očekuje se manje do srednje oštećenje na svim crpnim stanicama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*manje oštećenje: Neispravnost rada postrojenja na kratko vrijeme (manje od 3 dana) zbog nestanka električne energije, ili manjeg oštećenja građevine. Normalan protok i tlak vode. Operativan nakon ograničenih popravaka.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*srednje oštećenje: Gubitak električne energije na oko tjedan dana, značajno oštećenje mehaničke i električne opreme ili umjereno oštećenje građevine. Smanjen protok i tlak vode. Operativan nakon popravka. </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*veliko oštećenje: Veliko oštećenje građevine ili veliko, nepopravljivo oštećenje pumpe. Djelomično operativno nakon većih popravaka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*totalno oštećenje: Srušena građevina. Bez vode. Ne popravljivo.</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a:t>
                      </a:r>
                      <a: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t>Ima značajan utjecaj na vodoopskrbu grada Zagreba u slučaju potresa jer se voda ne može isporučivati do većeg broja korisnika u trajanju do oko tjedan dana. Moguće organizirati privremenu dostavu vode cisternama ili mobilnim crpkama</a:t>
                      </a:r>
                      <a:b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t>*s obzirom na osjetljivost ovih građevina na potres potrebno je izraditi smjernice za brzu provedbu sanacije u slučaju potresa s jasno dodijeljenim ulogama i odgovornostima unutar nadležnih poduzeća</a:t>
                      </a:r>
                      <a:b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t>*izraditi protupotresna ojačanja konstrukcije starijih crpnih stanica</a:t>
                      </a:r>
                      <a:b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b="1" kern="0" dirty="0">
                          <a:effectLst/>
                          <a:latin typeface="Calibri" panose="020F0502020204030204" pitchFamily="34" charset="0"/>
                          <a:ea typeface="Times New Roman" panose="02020603050405020304" pitchFamily="18" charset="0"/>
                          <a:cs typeface="Times New Roman" panose="02020603050405020304" pitchFamily="18" charset="0"/>
                        </a:rPr>
                        <a:t>*izvršiti pričvršćivanje (sidrenje) elektromehaničke opreme u betonsku konstrukciju u crpnim stanicama u kojima to nije osigurano</a:t>
                      </a:r>
                      <a:endParaRPr lang="hr-HR" sz="1400" b="1"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50777" marR="5077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34087628"/>
                  </a:ext>
                </a:extLst>
              </a:tr>
            </a:tbl>
          </a:graphicData>
        </a:graphic>
      </p:graphicFrame>
    </p:spTree>
    <p:extLst>
      <p:ext uri="{BB962C8B-B14F-4D97-AF65-F5344CB8AC3E}">
        <p14:creationId xmlns:p14="http://schemas.microsoft.com/office/powerpoint/2010/main" val="3917951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dirty="0"/>
              <a:t>Definiranje potresnog hazarda</a:t>
            </a:r>
          </a:p>
        </p:txBody>
      </p:sp>
      <p:graphicFrame>
        <p:nvGraphicFramePr>
          <p:cNvPr id="5" name="Table 4">
            <a:extLst>
              <a:ext uri="{FF2B5EF4-FFF2-40B4-BE49-F238E27FC236}">
                <a16:creationId xmlns:a16="http://schemas.microsoft.com/office/drawing/2014/main" id="{8096F694-C9AD-5612-E66C-3E77DC81D63F}"/>
              </a:ext>
            </a:extLst>
          </p:cNvPr>
          <p:cNvGraphicFramePr>
            <a:graphicFrameLocks noGrp="1"/>
          </p:cNvGraphicFramePr>
          <p:nvPr>
            <p:extLst>
              <p:ext uri="{D42A27DB-BD31-4B8C-83A1-F6EECF244321}">
                <p14:modId xmlns:p14="http://schemas.microsoft.com/office/powerpoint/2010/main" val="2626006458"/>
              </p:ext>
            </p:extLst>
          </p:nvPr>
        </p:nvGraphicFramePr>
        <p:xfrm>
          <a:off x="915259" y="1690688"/>
          <a:ext cx="10028972" cy="4351337"/>
        </p:xfrm>
        <a:graphic>
          <a:graphicData uri="http://schemas.openxmlformats.org/drawingml/2006/table">
            <a:tbl>
              <a:tblPr firstRow="1" firstCol="1" bandRow="1"/>
              <a:tblGrid>
                <a:gridCol w="3177813">
                  <a:extLst>
                    <a:ext uri="{9D8B030D-6E8A-4147-A177-3AD203B41FA5}">
                      <a16:colId xmlns:a16="http://schemas.microsoft.com/office/drawing/2014/main" val="1564615574"/>
                    </a:ext>
                  </a:extLst>
                </a:gridCol>
                <a:gridCol w="2283051">
                  <a:extLst>
                    <a:ext uri="{9D8B030D-6E8A-4147-A177-3AD203B41FA5}">
                      <a16:colId xmlns:a16="http://schemas.microsoft.com/office/drawing/2014/main" val="1684517249"/>
                    </a:ext>
                  </a:extLst>
                </a:gridCol>
                <a:gridCol w="2283051">
                  <a:extLst>
                    <a:ext uri="{9D8B030D-6E8A-4147-A177-3AD203B41FA5}">
                      <a16:colId xmlns:a16="http://schemas.microsoft.com/office/drawing/2014/main" val="3583538946"/>
                    </a:ext>
                  </a:extLst>
                </a:gridCol>
                <a:gridCol w="2285057">
                  <a:extLst>
                    <a:ext uri="{9D8B030D-6E8A-4147-A177-3AD203B41FA5}">
                      <a16:colId xmlns:a16="http://schemas.microsoft.com/office/drawing/2014/main" val="989389988"/>
                    </a:ext>
                  </a:extLst>
                </a:gridCol>
              </a:tblGrid>
              <a:tr h="317947">
                <a:tc gridSpan="4">
                  <a:txBody>
                    <a:bodyPr/>
                    <a:lstStyle/>
                    <a:p>
                      <a:pPr algn="ctr">
                        <a:lnSpc>
                          <a:spcPct val="107000"/>
                        </a:lnSpc>
                        <a:spcAft>
                          <a:spcPts val="800"/>
                        </a:spcAft>
                      </a:pPr>
                      <a:r>
                        <a:rPr lang="hr-HR" sz="1400" b="1" ker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VODOOPSKRBNI SUSTAV GRADA ZAGREBA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0113491"/>
                  </a:ext>
                </a:extLst>
              </a:tr>
              <a:tr h="463295">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Sintetički Zag. potres 475 godišnjeg povratnog perioda (PGA = 0,29 g)</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Manje i srednje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Veliko oštećenje</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Ukupni trošak popravka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7382829"/>
                  </a:ext>
                </a:extLst>
              </a:tr>
              <a:tr h="1208200">
                <a:tc>
                  <a:txBody>
                    <a:bodyPr/>
                    <a:lstStyle/>
                    <a:p>
                      <a:pPr algn="ctr">
                        <a:lnSpc>
                          <a:spcPct val="107000"/>
                        </a:lnSpc>
                        <a:spcAft>
                          <a:spcPts val="800"/>
                        </a:spcAft>
                      </a:pPr>
                      <a:r>
                        <a:rPr lang="hr-HR" sz="2000" kern="0">
                          <a:effectLst/>
                          <a:latin typeface="Calibri" panose="020F0502020204030204" pitchFamily="34" charset="0"/>
                          <a:ea typeface="Times New Roman" panose="02020603050405020304" pitchFamily="18" charset="0"/>
                          <a:cs typeface="Times New Roman" panose="02020603050405020304" pitchFamily="18" charset="0"/>
                        </a:rPr>
                        <a:t>CJEVOVODI</a:t>
                      </a:r>
                      <a:br>
                        <a:rPr lang="hr-HR" sz="20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*u ZG ukupno 3.177,6 km cjevovoda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2001 </a:t>
                      </a:r>
                      <a:br>
                        <a:rPr lang="hr-HR" sz="1400" kern="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a:effectLst/>
                          <a:latin typeface="Calibri" panose="020F0502020204030204" pitchFamily="34" charset="0"/>
                          <a:ea typeface="Times New Roman" panose="02020603050405020304" pitchFamily="18" charset="0"/>
                          <a:cs typeface="Times New Roman" panose="02020603050405020304" pitchFamily="18" charset="0"/>
                        </a:rPr>
                        <a:t>(izraženo kao broj oštećenja)</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45 km</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hr-HR" sz="1400" kern="0">
                          <a:effectLst/>
                          <a:latin typeface="Calibri" panose="020F0502020204030204" pitchFamily="34" charset="0"/>
                          <a:ea typeface="Times New Roman" panose="02020603050405020304" pitchFamily="18" charset="0"/>
                          <a:cs typeface="Times New Roman" panose="02020603050405020304" pitchFamily="18" charset="0"/>
                        </a:rPr>
                        <a:t>16.327.000 €</a:t>
                      </a:r>
                      <a:endParaRPr lang="hr-HR" sz="1400" kern="10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615167"/>
                  </a:ext>
                </a:extLst>
              </a:tr>
              <a:tr h="2361895">
                <a:tc gridSpan="4">
                  <a:txBody>
                    <a:bodyPr/>
                    <a:lstStyle/>
                    <a:p>
                      <a:pPr algn="l">
                        <a:lnSpc>
                          <a:spcPct val="107000"/>
                        </a:lnSpc>
                        <a:spcAft>
                          <a:spcPts val="800"/>
                        </a:spcAft>
                      </a:pP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KOMENTAR:'</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*manja i srednja oštećenja: točkasti kvarovi na opskrbnim i transportnim cjevovodima, kvarovi opreme u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zasunskim</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oknima, pozadinska istjecanja zbog oštećenja na mreži i točkasti kvarovi na priključnim vodovima (hidrantski, kućni,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odzračni</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hr-HR" sz="1400" kern="0" dirty="0" err="1">
                          <a:effectLst/>
                          <a:latin typeface="Calibri" panose="020F0502020204030204" pitchFamily="34" charset="0"/>
                          <a:ea typeface="Times New Roman" panose="02020603050405020304" pitchFamily="18" charset="0"/>
                          <a:cs typeface="Times New Roman" panose="02020603050405020304" pitchFamily="18" charset="0"/>
                        </a:rPr>
                        <a:t>muljni</a:t>
                      </a: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*veliko oštećenje: veliki broj točkastih oštećenja na cijevima i opremi koji uzrokuju značajan pad tlaka i protoka. </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*Kod manjih i srednjih oštećenja se još uvijek može isporučivati voda sa smanjenim tlakom i protokom, uz redukciju vode i privremenu organizaciju dostave cisternama</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*velika oštećenja je potrebno sanirati potpunom zamjenom cjevovoda i opreme</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*Ima značajan utjecaj na vodoopskrbu grada Zagreba jer se u slučaju potresa voda ne može isporučivati do većeg broja korisnika </a:t>
                      </a:r>
                      <a:b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br>
                      <a:r>
                        <a:rPr lang="hr-HR" sz="1400" kern="0" dirty="0">
                          <a:effectLst/>
                          <a:latin typeface="Calibri" panose="020F0502020204030204" pitchFamily="34" charset="0"/>
                          <a:ea typeface="Times New Roman" panose="02020603050405020304" pitchFamily="18" charset="0"/>
                          <a:cs typeface="Times New Roman" panose="02020603050405020304" pitchFamily="18" charset="0"/>
                        </a:rPr>
                        <a:t>*s obzirom na osjetljivost cjevovoda na potres potrebno je izraditi smjernice za brzu provedbu sanacije u slučaju potresa s jasno dodijeljenim ulogama i odgovornostima unutar nadležnih poduzeća</a:t>
                      </a:r>
                      <a:endParaRPr lang="hr-HR" sz="1400" kern="100" dirty="0">
                        <a:effectLst/>
                        <a:latin typeface="Calibri Light" panose="020F0302020204030204" pitchFamily="34" charset="0"/>
                        <a:ea typeface="Calibri" panose="020F0502020204030204" pitchFamily="34" charset="0"/>
                        <a:cs typeface="Times New Roman" panose="02020603050405020304" pitchFamily="18" charset="0"/>
                      </a:endParaRPr>
                    </a:p>
                  </a:txBody>
                  <a:tcPr marL="65406" marR="654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52130664"/>
                  </a:ext>
                </a:extLst>
              </a:tr>
            </a:tbl>
          </a:graphicData>
        </a:graphic>
      </p:graphicFrame>
    </p:spTree>
    <p:extLst>
      <p:ext uri="{BB962C8B-B14F-4D97-AF65-F5344CB8AC3E}">
        <p14:creationId xmlns:p14="http://schemas.microsoft.com/office/powerpoint/2010/main" val="41550239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2504</Words>
  <Application>Microsoft Office PowerPoint</Application>
  <PresentationFormat>Widescreen</PresentationFormat>
  <Paragraphs>177</Paragraphs>
  <Slides>17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Akzidenz Grotesk CE Roman</vt:lpstr>
      <vt:lpstr>Akzidenz Grotesk Light</vt:lpstr>
      <vt:lpstr>Arial</vt:lpstr>
      <vt:lpstr>Calibri</vt:lpstr>
      <vt:lpstr>Calibri Light</vt:lpstr>
      <vt:lpstr>Times</vt:lpstr>
      <vt:lpstr>Times New Roman</vt:lpstr>
      <vt:lpstr>Wingdings</vt:lpstr>
      <vt:lpstr>Office Theme</vt:lpstr>
      <vt:lpstr>PROCJENA POTRESNOG RIZIKA  ZA GRAD ZAGREB Definiranje potresnog hazarda HIDROTENIČKE GRAĐEVINE  </vt:lpstr>
      <vt:lpstr>HIDROTEHNIČKE GRAĐEVINE</vt:lpstr>
      <vt:lpstr>HIDROTEHNIČKE GRAĐEVINE</vt:lpstr>
      <vt:lpstr>HIDROTEHNIČKE GRAĐEVINE</vt:lpstr>
      <vt:lpstr>Definiranje potresnog hazarda</vt:lpstr>
      <vt:lpstr>Definiranje potresnog hazarda</vt:lpstr>
      <vt:lpstr>Definiranje potresnog hazarda</vt:lpstr>
      <vt:lpstr>Definiranje potresnog hazarda</vt:lpstr>
      <vt:lpstr>Definiranje potresnog hazarda</vt:lpstr>
      <vt:lpstr>Definiranje potresnog hazarda</vt:lpstr>
      <vt:lpstr>Definiranje potresnog hazarda</vt:lpstr>
      <vt:lpstr>Definiranje potresnog hazarda</vt:lpstr>
      <vt:lpstr>Definiranje potresnog hazarda</vt:lpstr>
      <vt:lpstr>Definiranje potresnog hazarda</vt:lpstr>
      <vt:lpstr>Definiranje potresnog hazarda</vt:lpstr>
      <vt:lpstr>Zaključak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Jasna Kovačević</dc:creator>
  <cp:lastModifiedBy>Dalibor Carević</cp:lastModifiedBy>
  <cp:revision>14</cp:revision>
  <dcterms:created xsi:type="dcterms:W3CDTF">2021-02-24T09:56:52Z</dcterms:created>
  <dcterms:modified xsi:type="dcterms:W3CDTF">2023-11-15T07:19:29Z</dcterms:modified>
</cp:coreProperties>
</file>